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216290-118E-D21F-6106-3C40A729A1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478851A-2399-0816-BD10-EDCBFD20E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9606E9-3DA7-B64E-7C03-F1D5363A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A27ABE-FA8B-219D-461D-AF4DF386C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B909AB-C85A-A5CA-90C8-449F007A8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7203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AEABCF-E176-B64F-478C-E7036849C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30AF28-8BB2-1202-A36A-5D241BD35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05461B-1BAE-3F55-F414-E45157911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03B65A-B15C-403F-D5D0-98B2032BE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9351DD3-E134-680C-CCD2-5AF669401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77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456938-9DC0-E85C-FC09-081212FCD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AD33DB9-6DFD-44FE-BC79-7731BF6DC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46751E0-6088-E4BA-5DF9-2F8FD843C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BE569D-6AA3-DFCE-C680-672628A5B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2ADBE2-78B4-1623-DA5C-D2959A1F0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6096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5E3799-F946-4A19-573A-59E99AE1E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1A61B4D-8439-3941-55D4-EFA350EB83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2DB1962-106E-DDE7-33C8-F7F477A96F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B7C9A59-BF0D-86E5-B97B-EBA1AEFF6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55A7A9F-EAF1-AE42-1749-A51728AB9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4F74BD2-5129-D6C0-75F3-B70999539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4216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D3E87D-F166-F536-5AE7-7F0F56D55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BC68D0F-390E-BCA4-3C6E-30CC609C0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BFDCFD7-1436-CAFC-A976-31A75DAD30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EED1DAC-7468-D205-6D8B-B9A1D517D3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C0C55EB-BBAA-DE72-3D59-08D03340D4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A77DA4F-0C0B-4C1B-3022-CBB1B1598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7CA373-2FDF-6003-DA21-FAA89A5BD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4D3C2F9-A39B-2058-C68F-93292C8FB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312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9EFDCE-1F90-6DA3-C3F7-604983749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6F6D736-CD17-5426-59D2-AA5302BDD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C05FD1C-4453-BCAC-78E1-4521161E6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A57314A-73CE-6DCE-7CB0-E93239EEB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281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5C0C0CA-13E8-4E78-21B4-14C1614E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8D9275C-41F0-083B-8255-FB49BE66D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D42EBA9-1A03-3F28-CAF8-4514E0C54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3206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F5A3C7-F122-F388-3560-367A25FBD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18506BC-DF50-EF77-EBB8-A6B9F71E0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753BC20-16BB-4C90-D112-42AF19A381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4F3F7A6-96DC-55A1-F019-557C8D3BF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8D4B9DD-3B09-A571-DDB2-8C733EDC5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0C364BE-D2D7-9047-258E-A2154F013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561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6A2E18-ECCA-35DD-BBA8-B35FF0F3F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3901682-0468-9F41-5629-316C35691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8851E77-16D9-2BCB-BEF8-F02362D130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098374-BA3D-EFA2-A678-BE83DC3A3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39C4D76-7B93-706F-5373-1B84BC2C3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E1917CD-80FC-5228-2C0D-633BF5E0F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8414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F1127D-33AC-9E6C-001A-5E250EBC3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10C7007-B200-23EA-21FB-F0205C504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7B91F98-C554-8273-7E35-31CE19DCC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EC28863-976C-FE25-76B4-6A52CAF6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E0222F-F7A1-4717-6552-656AD3F10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228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C5E20AB-446C-4F73-7D6D-21FA1A1590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A6F414D-27D7-8EE8-501D-C4116A5AB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D95243D-1946-D4F5-1629-117F49B8D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C5E8EA2-E887-89FD-AE2B-B35F5B907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1193B6C-89E7-896B-BE0B-7002D177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191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AF4F5DF-5D80-2015-5BB4-1F9E9CD16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4FF85B1-14CA-13BE-0479-0A6315033E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AFC550D-D9E6-89B1-FFD9-928AFB8886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A451D-F37E-4BC9-BA3C-CDA3B02AC27F}" type="datetimeFigureOut">
              <a:rPr lang="ko-KR" altLang="en-US" smtClean="0"/>
              <a:t>2023-05-09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1D0978E-C1CA-68A4-D629-E8FC8421EF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2D53EFB-E045-F4B9-C24A-D1574A3976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4834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7">
            <a:extLst>
              <a:ext uri="{FF2B5EF4-FFF2-40B4-BE49-F238E27FC236}">
                <a16:creationId xmlns:a16="http://schemas.microsoft.com/office/drawing/2014/main" id="{49DEAF3B-3555-5DFF-99E6-604E0609B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484" y="1262717"/>
            <a:ext cx="3443951" cy="487362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AD09750-70DE-FDCD-9262-AD2D100E2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565" y="1262716"/>
            <a:ext cx="3443951" cy="48736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D675858-8793-EF67-7717-ADEE0EF0B8C7}"/>
              </a:ext>
            </a:extLst>
          </p:cNvPr>
          <p:cNvSpPr txBox="1"/>
          <p:nvPr/>
        </p:nvSpPr>
        <p:spPr>
          <a:xfrm>
            <a:off x="2925660" y="298727"/>
            <a:ext cx="60946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가야로 고분고분</a:t>
            </a:r>
            <a:endParaRPr lang="en-US" altLang="ko-KR" dirty="0"/>
          </a:p>
          <a:p>
            <a:pPr algn="ctr"/>
            <a:endParaRPr lang="en-US" altLang="ko-KR" sz="1800" dirty="0"/>
          </a:p>
          <a:p>
            <a:pPr algn="ctr"/>
            <a:r>
              <a:rPr lang="en-US" altLang="ko-KR" sz="1800" dirty="0"/>
              <a:t>[</a:t>
            </a:r>
            <a:r>
              <a:rPr lang="ko-KR" altLang="en-US" sz="1800" dirty="0"/>
              <a:t>오합지졸</a:t>
            </a:r>
            <a:r>
              <a:rPr lang="en-US" altLang="ko-KR" sz="1800" dirty="0"/>
              <a:t>]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05956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EC32905-DFFC-221F-C443-09735F272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600" y="811"/>
            <a:ext cx="7224800" cy="6857189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내용 개체 틀 7">
            <a:extLst>
              <a:ext uri="{FF2B5EF4-FFF2-40B4-BE49-F238E27FC236}">
                <a16:creationId xmlns:a16="http://schemas.microsoft.com/office/drawing/2014/main" id="{948177F3-B6EA-C95A-0FBD-9621599F92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0" t="25561" r="7415" b="33244"/>
          <a:stretch/>
        </p:blipFill>
        <p:spPr>
          <a:xfrm>
            <a:off x="6457586" y="52540"/>
            <a:ext cx="2266014" cy="15152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73799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638D3DC-9286-F17D-E8AC-A7F8653E6C16}"/>
              </a:ext>
            </a:extLst>
          </p:cNvPr>
          <p:cNvSpPr txBox="1"/>
          <p:nvPr/>
        </p:nvSpPr>
        <p:spPr>
          <a:xfrm>
            <a:off x="675410" y="704212"/>
            <a:ext cx="3938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기획의도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1EFFC8-DD04-BDAC-EB63-D9D116D90D65}"/>
              </a:ext>
            </a:extLst>
          </p:cNvPr>
          <p:cNvSpPr txBox="1"/>
          <p:nvPr/>
        </p:nvSpPr>
        <p:spPr>
          <a:xfrm>
            <a:off x="675410" y="1582340"/>
            <a:ext cx="6764481" cy="3005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우리나라의 역사에 모르는 사람들이 아주 많습니다</a:t>
            </a:r>
            <a:r>
              <a:rPr lang="en-US" altLang="ko-KR" sz="12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그 중에서도 짧은 우리나라의 역사 </a:t>
            </a:r>
            <a:r>
              <a:rPr lang="en-US" altLang="ko-KR" sz="1200" dirty="0"/>
              <a:t>`</a:t>
            </a:r>
            <a:r>
              <a:rPr lang="ko-KR" altLang="en-US" sz="1200" dirty="0"/>
              <a:t>가야</a:t>
            </a:r>
            <a:r>
              <a:rPr lang="en-US" altLang="ko-KR" sz="1200" dirty="0"/>
              <a:t>’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유쾌한 세남자가 친구들과 함께 여행을 떠난다</a:t>
            </a:r>
            <a:r>
              <a:rPr lang="en-US" altLang="ko-KR" sz="1200" dirty="0"/>
              <a:t>!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코로나가 종식되어가는 지금 옆에 떠오르는 친구와 여행을</a:t>
            </a:r>
            <a:r>
              <a:rPr lang="en-US" altLang="ko-KR" sz="1200" dirty="0"/>
              <a:t>!</a:t>
            </a:r>
            <a:r>
              <a:rPr lang="ko-KR" altLang="en-US" sz="1200" dirty="0"/>
              <a:t> 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한국의 역사에 대해 소개를 하고 미션을 수행하여 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가야 고분군의 역사여행을 떠나봅시다</a:t>
            </a:r>
            <a:r>
              <a:rPr lang="en-US" altLang="ko-KR" sz="1200" dirty="0"/>
              <a:t>.</a:t>
            </a:r>
          </a:p>
          <a:p>
            <a:pPr>
              <a:lnSpc>
                <a:spcPct val="150000"/>
              </a:lnSpc>
            </a:pPr>
            <a:endParaRPr lang="en-US" altLang="ko-KR" sz="1400" dirty="0"/>
          </a:p>
          <a:p>
            <a:pPr>
              <a:lnSpc>
                <a:spcPct val="150000"/>
              </a:lnSpc>
            </a:pP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세계 문화유산에 등재 될 수 있는 가야 </a:t>
            </a:r>
            <a:r>
              <a:rPr lang="ko-KR" altLang="en-US" sz="1200" dirty="0" err="1"/>
              <a:t>고분군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그들의 우승상품을 어느 팀이 가져가게 될까요</a:t>
            </a:r>
            <a:endParaRPr lang="en-US" altLang="ko-KR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E6477C-E4B7-4970-CE02-101D61CACA76}"/>
              </a:ext>
            </a:extLst>
          </p:cNvPr>
          <p:cNvSpPr txBox="1"/>
          <p:nvPr/>
        </p:nvSpPr>
        <p:spPr>
          <a:xfrm>
            <a:off x="675410" y="4894118"/>
            <a:ext cx="5420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제작 </a:t>
            </a:r>
            <a:r>
              <a:rPr lang="en-US" altLang="ko-KR" sz="1200" dirty="0"/>
              <a:t>: 6</a:t>
            </a:r>
            <a:r>
              <a:rPr lang="ko-KR" altLang="en-US" sz="1200" dirty="0" err="1"/>
              <a:t>월달</a:t>
            </a:r>
            <a:endParaRPr lang="en-US" altLang="ko-KR" sz="1200" dirty="0"/>
          </a:p>
          <a:p>
            <a:r>
              <a:rPr lang="ko-KR" altLang="en-US" sz="1200" dirty="0"/>
              <a:t>업로드 </a:t>
            </a:r>
            <a:r>
              <a:rPr lang="en-US" altLang="ko-KR" sz="1200" dirty="0"/>
              <a:t>: 7</a:t>
            </a:r>
            <a:r>
              <a:rPr lang="ko-KR" altLang="en-US" sz="1200" dirty="0"/>
              <a:t>월초</a:t>
            </a:r>
            <a:r>
              <a:rPr lang="en-US" altLang="ko-KR" sz="1200" dirty="0"/>
              <a:t>(</a:t>
            </a:r>
            <a:r>
              <a:rPr lang="ko-KR" altLang="en-US" sz="1200" dirty="0"/>
              <a:t>촬영 </a:t>
            </a:r>
            <a:r>
              <a:rPr lang="en-US" altLang="ko-KR" sz="1200" dirty="0"/>
              <a:t>3</a:t>
            </a:r>
            <a:r>
              <a:rPr lang="ko-KR" altLang="en-US" sz="1200" dirty="0"/>
              <a:t>주 이내</a:t>
            </a:r>
            <a:r>
              <a:rPr lang="en-US" altLang="ko-KR" sz="1200" dirty="0"/>
              <a:t>)</a:t>
            </a:r>
          </a:p>
          <a:p>
            <a:r>
              <a:rPr lang="ko-KR" altLang="en-US" sz="1200" dirty="0"/>
              <a:t>분량 </a:t>
            </a:r>
            <a:r>
              <a:rPr lang="en-US" altLang="ko-KR" sz="1200" dirty="0"/>
              <a:t>: 1</a:t>
            </a:r>
            <a:r>
              <a:rPr lang="ko-KR" altLang="en-US" sz="1200" dirty="0"/>
              <a:t>회 </a:t>
            </a:r>
            <a:r>
              <a:rPr lang="en-US" altLang="ko-KR" sz="1200" dirty="0"/>
              <a:t>30</a:t>
            </a:r>
            <a:r>
              <a:rPr lang="ko-KR" altLang="en-US" sz="1200" dirty="0"/>
              <a:t>분 </a:t>
            </a:r>
            <a:endParaRPr lang="en-US" altLang="ko-KR" sz="1200" dirty="0"/>
          </a:p>
          <a:p>
            <a:r>
              <a:rPr lang="ko-KR" altLang="en-US" sz="1200" dirty="0"/>
              <a:t>장르</a:t>
            </a:r>
            <a:r>
              <a:rPr lang="en-US" altLang="ko-KR" sz="1200" dirty="0"/>
              <a:t> : </a:t>
            </a:r>
            <a:r>
              <a:rPr lang="ko-KR" altLang="en-US" sz="1200" dirty="0"/>
              <a:t>예능 </a:t>
            </a:r>
            <a:endParaRPr lang="en-US" altLang="ko-KR" sz="1200" dirty="0"/>
          </a:p>
          <a:p>
            <a:r>
              <a:rPr lang="ko-KR" altLang="en-US" sz="1200" dirty="0"/>
              <a:t>출연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백성협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김인중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임정효</a:t>
            </a:r>
            <a:endParaRPr lang="en-US" altLang="ko-KR" sz="1200" dirty="0"/>
          </a:p>
          <a:p>
            <a:r>
              <a:rPr lang="ko-KR" altLang="en-US" sz="1200" dirty="0"/>
              <a:t>연출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백성협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김인중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임정효</a:t>
            </a:r>
            <a:endParaRPr lang="en-US" altLang="ko-KR" sz="1200" dirty="0"/>
          </a:p>
          <a:p>
            <a:r>
              <a:rPr lang="ko-KR" altLang="en-US" sz="1200" dirty="0"/>
              <a:t>극본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백성협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442923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5">
            <a:extLst>
              <a:ext uri="{FF2B5EF4-FFF2-40B4-BE49-F238E27FC236}">
                <a16:creationId xmlns:a16="http://schemas.microsoft.com/office/drawing/2014/main" id="{68378285-3E22-A933-74C3-0560749F9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39" y="1369551"/>
            <a:ext cx="6168104" cy="3465023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err="1">
                  <a:solidFill>
                    <a:srgbClr val="0070C0"/>
                  </a:solidFill>
                </a:rPr>
                <a:t>인트로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50A6129-5673-169B-5EC8-644C377869B5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(E.L.S)</a:t>
            </a:r>
            <a:r>
              <a:rPr lang="ko-KR" altLang="en-US" sz="1000" dirty="0">
                <a:solidFill>
                  <a:srgbClr val="0070C0"/>
                </a:solidFill>
              </a:rPr>
              <a:t> 으로 줌 아웃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수로왕릉을 배경으로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드론촬영을</a:t>
            </a:r>
            <a:r>
              <a:rPr lang="ko-KR" altLang="en-US" sz="1000" dirty="0">
                <a:solidFill>
                  <a:srgbClr val="0070C0"/>
                </a:solidFill>
              </a:rPr>
              <a:t> 이용하여 줌 아웃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서서히 나타나는 로고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E67DECD-CD5F-6205-F572-B6373C15D50B}"/>
              </a:ext>
            </a:extLst>
          </p:cNvPr>
          <p:cNvSpPr/>
          <p:nvPr/>
        </p:nvSpPr>
        <p:spPr>
          <a:xfrm>
            <a:off x="7423150" y="3274222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밝은 음악을 이용하여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 신나는 분위기를 연출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398680"/>
            <a:chOff x="699393" y="6057902"/>
            <a:chExt cx="2862062" cy="398680"/>
          </a:xfrm>
        </p:grpSpPr>
        <p:sp>
          <p:nvSpPr>
            <p:cNvPr id="1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87251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00:00’ – 00:20’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sp>
        <p:nvSpPr>
          <p:cNvPr id="11" name="텍스트 개체 틀 3"/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>
                <a:solidFill>
                  <a:srgbClr val="0070C0"/>
                </a:solidFill>
              </a:rPr>
              <a:t>꽃 </a:t>
            </a:r>
            <a:r>
              <a:rPr lang="en-US" altLang="ko-KR" sz="1100" dirty="0">
                <a:solidFill>
                  <a:srgbClr val="0070C0"/>
                </a:solidFill>
              </a:rPr>
              <a:t>– </a:t>
            </a:r>
            <a:r>
              <a:rPr lang="ko-KR" altLang="en-US" sz="1100" dirty="0">
                <a:solidFill>
                  <a:srgbClr val="0070C0"/>
                </a:solidFill>
              </a:rPr>
              <a:t>지수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3" name="그룹 2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18" name="TextBox 17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AF30BE9-1BE7-4188-E1BB-F4DDF3D605F3}"/>
              </a:ext>
            </a:extLst>
          </p:cNvPr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805672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00:20’ – 05:00’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553724AD-5A10-421D-66EE-3C555C397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342" y="1387274"/>
            <a:ext cx="5204693" cy="3474319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Scene#1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멤버 전체를 잡을 수 있고 고분 박물관 배경이 잘 보이게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(L.S)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메인</a:t>
            </a:r>
            <a:r>
              <a:rPr lang="en-US" altLang="ko-KR" sz="1000" dirty="0">
                <a:solidFill>
                  <a:srgbClr val="0070C0"/>
                </a:solidFill>
              </a:rPr>
              <a:t>mc</a:t>
            </a:r>
            <a:r>
              <a:rPr lang="ko-KR" altLang="en-US" sz="1000" dirty="0">
                <a:solidFill>
                  <a:srgbClr val="0070C0"/>
                </a:solidFill>
              </a:rPr>
              <a:t>의 인사로 출연진들을 소개한다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출연진들의 친구들이 등장하며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의 친구 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입니다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  <a:r>
              <a:rPr lang="ko-KR" altLang="en-US" sz="1000" dirty="0">
                <a:solidFill>
                  <a:srgbClr val="0070C0"/>
                </a:solidFill>
              </a:rPr>
              <a:t>와 같은 자기소개를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3" name="텍스트 개체 틀 3"/>
          <p:cNvSpPr txBox="1">
            <a:spLocks/>
          </p:cNvSpPr>
          <p:nvPr/>
        </p:nvSpPr>
        <p:spPr>
          <a:xfrm>
            <a:off x="7423150" y="5687201"/>
            <a:ext cx="4019433" cy="218649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dirty="0">
                <a:solidFill>
                  <a:srgbClr val="0070C0"/>
                </a:solidFill>
              </a:rPr>
              <a:t>Selena Gomez - Sober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24" name="그룹 23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5" name="TextBox 24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33356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05:00’ – 07:00’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6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Scene#2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와 출연진들을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바스트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샷</a:t>
            </a:r>
            <a:r>
              <a:rPr lang="en-US" altLang="ko-KR" sz="1000" dirty="0">
                <a:solidFill>
                  <a:srgbClr val="0070C0"/>
                </a:solidFill>
              </a:rPr>
              <a:t>(B.S)</a:t>
            </a:r>
            <a:r>
              <a:rPr lang="ko-KR" altLang="en-US" sz="1000" dirty="0">
                <a:solidFill>
                  <a:srgbClr val="0070C0"/>
                </a:solidFill>
              </a:rPr>
              <a:t>으로 번갈아 가면서 촬영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PD</a:t>
            </a:r>
            <a:r>
              <a:rPr lang="ko-KR" altLang="en-US" sz="900" dirty="0">
                <a:solidFill>
                  <a:srgbClr val="0070C0"/>
                </a:solidFill>
              </a:rPr>
              <a:t>가 출연진들이 가야에 대해 소개하자고 한다</a:t>
            </a:r>
            <a:endParaRPr lang="en-US" altLang="ko-KR" sz="900" dirty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출연진과 친구가 한 팀이 되어 </a:t>
            </a:r>
            <a:endParaRPr lang="en-US" altLang="ko-KR" sz="900" dirty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가야를 돌아다니며 미션을 하는 내용을 설명한다</a:t>
            </a:r>
            <a:endParaRPr lang="en-US" altLang="ko-KR" sz="900" dirty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PD: </a:t>
            </a:r>
            <a:r>
              <a:rPr lang="ko-KR" altLang="en-US" sz="900" dirty="0">
                <a:solidFill>
                  <a:srgbClr val="0070C0"/>
                </a:solidFill>
              </a:rPr>
              <a:t>가야에 대해서 더 잘 알아보고자 가야관련 미션들을 준비하였습니다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가야의 대표적인 문화를 체험해보고자 각각의 장소에서 </a:t>
            </a:r>
            <a:r>
              <a:rPr lang="ko-KR" altLang="en-US" sz="900" dirty="0" err="1">
                <a:solidFill>
                  <a:srgbClr val="0070C0"/>
                </a:solidFill>
              </a:rPr>
              <a:t>승리팀과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ko-KR" altLang="en-US" sz="900" dirty="0" err="1">
                <a:solidFill>
                  <a:srgbClr val="0070C0"/>
                </a:solidFill>
              </a:rPr>
              <a:t>패배팀의</a:t>
            </a:r>
            <a:endParaRPr lang="en-US" altLang="ko-KR" sz="900" dirty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식사가 결정되니 잘해보시길 바랍니다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39D99B30-0D06-F63F-731E-1FED0E8B8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788" y="1369551"/>
            <a:ext cx="2789801" cy="3659795"/>
          </a:xfrm>
          <a:prstGeom prst="rect">
            <a:avLst/>
          </a:prstGeom>
        </p:spPr>
      </p:pic>
      <p:grpSp>
        <p:nvGrpSpPr>
          <p:cNvPr id="21" name="그룹 20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2" name="TextBox 21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ECC6CE1D-07D5-C9B9-C4DC-6026A1DF930D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100" dirty="0">
                <a:solidFill>
                  <a:srgbClr val="0070C0"/>
                </a:solidFill>
              </a:rPr>
              <a:t>walk around(</a:t>
            </a:r>
            <a:r>
              <a:rPr lang="ko-KR" altLang="en-US" sz="1100" dirty="0">
                <a:solidFill>
                  <a:srgbClr val="0070C0"/>
                </a:solidFill>
              </a:rPr>
              <a:t>배경음만</a:t>
            </a:r>
            <a:r>
              <a:rPr lang="en-US" altLang="ko-KR" sz="11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07:00’ – 10:00’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Scene#3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대가야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김해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의 전경이 촬영되고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교차편집을 이용하여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미션 장소마다 미션 </a:t>
            </a: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가 서있는 장면을 보여주고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 예시와 우승 상품을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rgbClr val="0070C0"/>
                </a:solidFill>
              </a:rPr>
              <a:t>윤도현의 목소리로 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가야 </a:t>
            </a:r>
            <a:r>
              <a:rPr lang="ko-KR" altLang="en-US" sz="1000" dirty="0" err="1">
                <a:solidFill>
                  <a:srgbClr val="0070C0"/>
                </a:solidFill>
              </a:rPr>
              <a:t>고분군을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</a:t>
            </a:r>
            <a:r>
              <a:rPr lang="ko-KR" altLang="en-US" sz="1000" dirty="0">
                <a:solidFill>
                  <a:srgbClr val="0070C0"/>
                </a:solidFill>
              </a:rPr>
              <a:t> 설명을 하고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떠나볼까요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라는 대사를 끝으로 배경을 보여준다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0519046C-C5CE-3D17-2408-13FF60102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638" y="1335070"/>
            <a:ext cx="3539750" cy="3539750"/>
          </a:xfrm>
          <a:prstGeom prst="rect">
            <a:avLst/>
          </a:prstGeom>
        </p:spPr>
      </p:pic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C97A9398-56E0-29F0-F30E-C3517BFB9DF5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>
                <a:solidFill>
                  <a:srgbClr val="0070C0"/>
                </a:solidFill>
              </a:rPr>
              <a:t>밤을 달리다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10:00’ – 13:00’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Scene#4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미션 봉투를 뽑고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각각의 미션봉투를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클로즈업</a:t>
            </a:r>
            <a:r>
              <a:rPr lang="en-US" altLang="ko-KR" sz="1000" dirty="0">
                <a:solidFill>
                  <a:srgbClr val="0070C0"/>
                </a:solidFill>
              </a:rPr>
              <a:t>(C.U)</a:t>
            </a:r>
            <a:r>
              <a:rPr lang="ko-KR" altLang="en-US" sz="1000" dirty="0">
                <a:solidFill>
                  <a:srgbClr val="0070C0"/>
                </a:solidFill>
              </a:rPr>
              <a:t>으로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설명 장면을 띄워준다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가 미션을 설명하고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각자의 미션 장소로 떠난다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3D52153D-E1D2-6B3B-1405-F5EAD9779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7" y="1369551"/>
            <a:ext cx="2770380" cy="3682135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507586CD-5B1C-A8F6-09EB-23AD24284A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328" y="1369551"/>
            <a:ext cx="3017520" cy="3682135"/>
          </a:xfrm>
          <a:prstGeom prst="rect">
            <a:avLst/>
          </a:prstGeom>
        </p:spPr>
      </p:pic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A8CB6D3C-733B-6495-D24E-DC1FD24A43EC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100" dirty="0">
                <a:solidFill>
                  <a:srgbClr val="0070C0"/>
                </a:solidFill>
              </a:rPr>
              <a:t>Vanilla sky – </a:t>
            </a:r>
            <a:r>
              <a:rPr lang="ko-KR" altLang="en-US" sz="1100" dirty="0">
                <a:solidFill>
                  <a:srgbClr val="0070C0"/>
                </a:solidFill>
              </a:rPr>
              <a:t>용용</a:t>
            </a:r>
            <a:r>
              <a:rPr lang="en-US" altLang="ko-KR" sz="1100" dirty="0">
                <a:solidFill>
                  <a:srgbClr val="0070C0"/>
                </a:solidFill>
              </a:rPr>
              <a:t>(feat.</a:t>
            </a:r>
            <a:r>
              <a:rPr lang="ko-KR" altLang="en-US" sz="1100" dirty="0">
                <a:solidFill>
                  <a:srgbClr val="0070C0"/>
                </a:solidFill>
              </a:rPr>
              <a:t> </a:t>
            </a:r>
            <a:r>
              <a:rPr lang="ko-KR" altLang="en-US" sz="1100" dirty="0" err="1">
                <a:solidFill>
                  <a:srgbClr val="0070C0"/>
                </a:solidFill>
              </a:rPr>
              <a:t>한요한</a:t>
            </a:r>
            <a:r>
              <a:rPr lang="en-US" altLang="ko-KR" sz="11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13:00’ – 20:00’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Scene#5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바스트샷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도착 장소를 보여주고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장소의 배경이 나오고</a:t>
            </a: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를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으로 잡는다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</a:t>
            </a:r>
            <a:r>
              <a:rPr lang="ko-KR" altLang="en-US" sz="1000" dirty="0" err="1">
                <a:solidFill>
                  <a:srgbClr val="0070C0"/>
                </a:solidFill>
              </a:rPr>
              <a:t>장소별로</a:t>
            </a:r>
            <a:r>
              <a:rPr lang="ko-KR" altLang="en-US" sz="1000" dirty="0">
                <a:solidFill>
                  <a:srgbClr val="0070C0"/>
                </a:solidFill>
              </a:rPr>
              <a:t> 미션을 하는 출연진들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냉면 </a:t>
            </a: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클로즈업</a:t>
            </a:r>
            <a:r>
              <a:rPr lang="en-US" altLang="ko-KR" sz="1000" dirty="0">
                <a:solidFill>
                  <a:srgbClr val="0070C0"/>
                </a:solidFill>
              </a:rPr>
              <a:t>(E.C.U)</a:t>
            </a:r>
            <a:r>
              <a:rPr lang="ko-KR" altLang="en-US" sz="1000" dirty="0">
                <a:solidFill>
                  <a:srgbClr val="0070C0"/>
                </a:solidFill>
              </a:rPr>
              <a:t>촬영으로 섬세하게 촬영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 한복을 예시로 입은 작가의 모습을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으로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</a:t>
            </a:r>
            <a:r>
              <a:rPr lang="ko-KR" altLang="en-US" sz="1000" dirty="0" err="1">
                <a:solidFill>
                  <a:srgbClr val="0070C0"/>
                </a:solidFill>
              </a:rPr>
              <a:t>패배팀의</a:t>
            </a:r>
            <a:r>
              <a:rPr lang="ko-KR" altLang="en-US" sz="1000" dirty="0">
                <a:solidFill>
                  <a:srgbClr val="0070C0"/>
                </a:solidFill>
              </a:rPr>
              <a:t> 벌칙을 알려준다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벌칙소개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PD: </a:t>
            </a:r>
            <a:r>
              <a:rPr lang="ko-KR" altLang="en-US" sz="1000" dirty="0">
                <a:solidFill>
                  <a:srgbClr val="0070C0"/>
                </a:solidFill>
              </a:rPr>
              <a:t>미션의 </a:t>
            </a:r>
            <a:r>
              <a:rPr lang="ko-KR" altLang="en-US" sz="1000" dirty="0" err="1">
                <a:solidFill>
                  <a:srgbClr val="0070C0"/>
                </a:solidFill>
              </a:rPr>
              <a:t>성공팀은</a:t>
            </a:r>
            <a:r>
              <a:rPr lang="ko-KR" altLang="en-US" sz="1000" dirty="0">
                <a:solidFill>
                  <a:srgbClr val="0070C0"/>
                </a:solidFill>
              </a:rPr>
              <a:t> 맛있는 냉면을 먹고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실패팀</a:t>
            </a:r>
            <a:r>
              <a:rPr lang="ko-KR" altLang="en-US" sz="1000" dirty="0">
                <a:solidFill>
                  <a:srgbClr val="0070C0"/>
                </a:solidFill>
              </a:rPr>
              <a:t> 전통의상 분장을 하여 공원에서 냉면을 먹는데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룰렛을</a:t>
            </a:r>
            <a:r>
              <a:rPr lang="ko-KR" altLang="en-US" sz="1000" dirty="0">
                <a:solidFill>
                  <a:srgbClr val="0070C0"/>
                </a:solidFill>
              </a:rPr>
              <a:t> 돌려 </a:t>
            </a:r>
            <a:r>
              <a:rPr lang="ko-KR" altLang="en-US" sz="1000" dirty="0" err="1">
                <a:solidFill>
                  <a:srgbClr val="0070C0"/>
                </a:solidFill>
              </a:rPr>
              <a:t>토핑</a:t>
            </a:r>
            <a:r>
              <a:rPr lang="ko-KR" altLang="en-US" sz="1000" dirty="0">
                <a:solidFill>
                  <a:srgbClr val="0070C0"/>
                </a:solidFill>
              </a:rPr>
              <a:t> 추가를 하겠습니다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82791A31-8CC4-0190-173C-51E7E4579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4" y="1267468"/>
            <a:ext cx="2637790" cy="3867150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8A3DA75F-8365-36EB-249A-7B56F30D4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10" y="1267468"/>
            <a:ext cx="2637790" cy="1932932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C0C68443-79AD-A0BC-33E6-621DF02AB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10" y="3397758"/>
            <a:ext cx="2637790" cy="1736860"/>
          </a:xfrm>
          <a:prstGeom prst="rect">
            <a:avLst/>
          </a:prstGeom>
        </p:spPr>
      </p:pic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5D017BE7-08F4-0284-00C1-32C60355639E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 err="1">
                <a:solidFill>
                  <a:srgbClr val="0070C0"/>
                </a:solidFill>
              </a:rPr>
              <a:t>배경음</a:t>
            </a:r>
            <a:r>
              <a:rPr lang="ko-KR" altLang="en-US" sz="1100" dirty="0">
                <a:solidFill>
                  <a:srgbClr val="0070C0"/>
                </a:solidFill>
              </a:rPr>
              <a:t> 없음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20:00’ – 25:00’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Scene#6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승리팀의</a:t>
            </a:r>
            <a:r>
              <a:rPr lang="ko-KR" altLang="en-US" sz="1000" dirty="0">
                <a:solidFill>
                  <a:srgbClr val="0070C0"/>
                </a:solidFill>
              </a:rPr>
              <a:t> 식사와 </a:t>
            </a:r>
            <a:r>
              <a:rPr lang="ko-KR" altLang="en-US" sz="1000" dirty="0" err="1">
                <a:solidFill>
                  <a:srgbClr val="0070C0"/>
                </a:solidFill>
              </a:rPr>
              <a:t>패배팀의</a:t>
            </a:r>
            <a:r>
              <a:rPr lang="ko-KR" altLang="en-US" sz="1000" dirty="0">
                <a:solidFill>
                  <a:srgbClr val="0070C0"/>
                </a:solidFill>
              </a:rPr>
              <a:t> 식사를 보여준다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승리팀은</a:t>
            </a:r>
            <a:r>
              <a:rPr lang="ko-KR" altLang="en-US" sz="1000" dirty="0">
                <a:solidFill>
                  <a:srgbClr val="0070C0"/>
                </a:solidFill>
              </a:rPr>
              <a:t> 맛있게 냉면을 먹고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패대팀은</a:t>
            </a:r>
            <a:r>
              <a:rPr lang="ko-KR" altLang="en-US" sz="1000" dirty="0">
                <a:solidFill>
                  <a:srgbClr val="0070C0"/>
                </a:solidFill>
              </a:rPr>
              <a:t> 벌칙 </a:t>
            </a:r>
            <a:r>
              <a:rPr lang="ko-KR" altLang="en-US" sz="1000" dirty="0" err="1">
                <a:solidFill>
                  <a:srgbClr val="0070C0"/>
                </a:solidFill>
              </a:rPr>
              <a:t>토핑을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룰렛으로</a:t>
            </a:r>
            <a:r>
              <a:rPr lang="ko-KR" altLang="en-US" sz="1000" dirty="0">
                <a:solidFill>
                  <a:srgbClr val="0070C0"/>
                </a:solidFill>
              </a:rPr>
              <a:t> 돌린다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불만섞인</a:t>
            </a:r>
            <a:r>
              <a:rPr lang="ko-KR" altLang="en-US" sz="1000" dirty="0">
                <a:solidFill>
                  <a:srgbClr val="0070C0"/>
                </a:solidFill>
              </a:rPr>
              <a:t> 대화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패배팀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불평불만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냉면 리뷰를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F2063EEC-5E31-B322-0E78-95D19AB3B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75" y="1254919"/>
            <a:ext cx="6154218" cy="3473458"/>
          </a:xfrm>
          <a:prstGeom prst="rect">
            <a:avLst/>
          </a:prstGeom>
        </p:spPr>
      </p:pic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84A0232E-404D-278E-7731-E9145A850DF0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100" dirty="0">
                <a:solidFill>
                  <a:srgbClr val="0070C0"/>
                </a:solidFill>
              </a:rPr>
              <a:t>Vanilla sky – </a:t>
            </a:r>
            <a:r>
              <a:rPr lang="ko-KR" altLang="en-US" sz="1100" dirty="0">
                <a:solidFill>
                  <a:srgbClr val="0070C0"/>
                </a:solidFill>
              </a:rPr>
              <a:t>용용</a:t>
            </a:r>
            <a:r>
              <a:rPr lang="en-US" altLang="ko-KR" sz="1100" dirty="0">
                <a:solidFill>
                  <a:srgbClr val="0070C0"/>
                </a:solidFill>
              </a:rPr>
              <a:t>(feat.</a:t>
            </a:r>
            <a:r>
              <a:rPr lang="ko-KR" altLang="en-US" sz="1100" dirty="0">
                <a:solidFill>
                  <a:srgbClr val="0070C0"/>
                </a:solidFill>
              </a:rPr>
              <a:t> </a:t>
            </a:r>
            <a:r>
              <a:rPr lang="ko-KR" altLang="en-US" sz="1100" dirty="0" err="1">
                <a:solidFill>
                  <a:srgbClr val="0070C0"/>
                </a:solidFill>
              </a:rPr>
              <a:t>한요한</a:t>
            </a:r>
            <a:r>
              <a:rPr lang="en-US" altLang="ko-KR" sz="11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25:00’ – 30:00’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Scene#7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화면이 우승상품 설명으로 넘어가고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우승상품 </a:t>
            </a: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클로즈업</a:t>
            </a:r>
            <a:r>
              <a:rPr lang="en-US" altLang="ko-KR" sz="1000" dirty="0">
                <a:solidFill>
                  <a:srgbClr val="0070C0"/>
                </a:solidFill>
              </a:rPr>
              <a:t>(E.C.U)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우승상품이 설명된 후 노래가 나온다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모브</a:t>
            </a:r>
            <a:r>
              <a:rPr lang="ko-KR" altLang="en-US" sz="1000" dirty="0">
                <a:solidFill>
                  <a:srgbClr val="0070C0"/>
                </a:solidFill>
              </a:rPr>
              <a:t> 신 으로 촬영한다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게스트들의 긴장된 표정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(L.S)</a:t>
            </a:r>
            <a:r>
              <a:rPr lang="ko-KR" altLang="en-US" sz="1000" dirty="0">
                <a:solidFill>
                  <a:srgbClr val="0070C0"/>
                </a:solidFill>
              </a:rPr>
              <a:t>에서 </a:t>
            </a:r>
            <a:r>
              <a:rPr lang="ko-KR" altLang="en-US" sz="1000" dirty="0" err="1">
                <a:solidFill>
                  <a:srgbClr val="0070C0"/>
                </a:solidFill>
              </a:rPr>
              <a:t>한사람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한사람</a:t>
            </a:r>
            <a:r>
              <a:rPr lang="ko-KR" altLang="en-US" sz="1000" dirty="0">
                <a:solidFill>
                  <a:srgbClr val="0070C0"/>
                </a:solidFill>
              </a:rPr>
              <a:t> 클로즈업</a:t>
            </a:r>
            <a:r>
              <a:rPr lang="en-US" altLang="ko-KR" sz="1000" dirty="0">
                <a:solidFill>
                  <a:srgbClr val="0070C0"/>
                </a:solidFill>
              </a:rPr>
              <a:t>(C.U)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우승자가 발표되고 모두 축하해준다</a:t>
            </a:r>
            <a:r>
              <a:rPr lang="en-US" altLang="ko-KR" sz="1000" dirty="0">
                <a:solidFill>
                  <a:srgbClr val="0070C0"/>
                </a:solidFill>
              </a:rPr>
              <a:t>. 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(L.S)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우승팀 클로즈업</a:t>
            </a:r>
            <a:r>
              <a:rPr lang="en-US" altLang="ko-KR" sz="1000" dirty="0">
                <a:solidFill>
                  <a:srgbClr val="0070C0"/>
                </a:solidFill>
              </a:rPr>
              <a:t>(C.U)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가 우승 상품을 설명한다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 후 우승 팀을 발표하고 모두 축하해준다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 : </a:t>
            </a:r>
            <a:r>
              <a:rPr lang="ko-KR" altLang="en-US" sz="1000" dirty="0" err="1">
                <a:solidFill>
                  <a:srgbClr val="0070C0"/>
                </a:solidFill>
              </a:rPr>
              <a:t>축하드립니다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  <a:r>
              <a:rPr lang="ko-KR" altLang="en-US" sz="1000" dirty="0">
                <a:solidFill>
                  <a:srgbClr val="0070C0"/>
                </a:solidFill>
              </a:rPr>
              <a:t>□□□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우승팀은 놀라고 나머지 게스트는 축하해준다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25148AE8-6520-04FE-6626-5763EF9E1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7" y="2095096"/>
            <a:ext cx="2667807" cy="266780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2A628DE5-07B6-89A6-58C3-5AE063AD2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27" y="2095095"/>
            <a:ext cx="2667807" cy="2667807"/>
          </a:xfrm>
          <a:prstGeom prst="rect">
            <a:avLst/>
          </a:prstGeom>
        </p:spPr>
      </p:pic>
      <p:sp>
        <p:nvSpPr>
          <p:cNvPr id="7" name="텍스트 개체 틀 3">
            <a:extLst>
              <a:ext uri="{FF2B5EF4-FFF2-40B4-BE49-F238E27FC236}">
                <a16:creationId xmlns:a16="http://schemas.microsoft.com/office/drawing/2014/main" id="{23F19464-702A-4859-2B39-26AF7167D64B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>
                <a:solidFill>
                  <a:srgbClr val="0070C0"/>
                </a:solidFill>
              </a:rPr>
              <a:t>시작 </a:t>
            </a:r>
            <a:r>
              <a:rPr lang="en-US" altLang="ko-KR" sz="1100" dirty="0">
                <a:solidFill>
                  <a:srgbClr val="0070C0"/>
                </a:solidFill>
              </a:rPr>
              <a:t>- </a:t>
            </a:r>
            <a:r>
              <a:rPr lang="ko-KR" altLang="en-US" sz="1100" dirty="0">
                <a:solidFill>
                  <a:srgbClr val="0070C0"/>
                </a:solidFill>
              </a:rPr>
              <a:t>가호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폰트, 그래픽, 로고, 상징이(가) 표시된 사진">
            <a:extLst>
              <a:ext uri="{FF2B5EF4-FFF2-40B4-BE49-F238E27FC236}">
                <a16:creationId xmlns:a16="http://schemas.microsoft.com/office/drawing/2014/main" id="{198DD66E-CB82-D1BE-E87D-4EC561697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7" y="1192460"/>
            <a:ext cx="3298500" cy="4873625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30:00’ – 30:05’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err="1">
                  <a:solidFill>
                    <a:srgbClr val="0070C0"/>
                  </a:solidFill>
                </a:rPr>
                <a:t>아웃트로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가야로 고분고분 로고의 개구쟁이 얼굴 부분이 서서히 나타난다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메인</a:t>
            </a:r>
            <a:r>
              <a:rPr lang="en-US" altLang="ko-KR" sz="1000" dirty="0">
                <a:solidFill>
                  <a:srgbClr val="0070C0"/>
                </a:solidFill>
              </a:rPr>
              <a:t>mc</a:t>
            </a:r>
            <a:r>
              <a:rPr lang="ko-KR" altLang="en-US" sz="1000" dirty="0">
                <a:solidFill>
                  <a:srgbClr val="0070C0"/>
                </a:solidFill>
              </a:rPr>
              <a:t>의 인사로 출연진들을 소개한다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출연진들의 친구들이 등장하며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의 친구 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입니다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  <a:r>
              <a:rPr lang="ko-KR" altLang="en-US" sz="1000" dirty="0">
                <a:solidFill>
                  <a:srgbClr val="0070C0"/>
                </a:solidFill>
              </a:rPr>
              <a:t>와 같은 자기소개를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내용 개체 틀 7">
            <a:extLst>
              <a:ext uri="{FF2B5EF4-FFF2-40B4-BE49-F238E27FC236}">
                <a16:creationId xmlns:a16="http://schemas.microsoft.com/office/drawing/2014/main" id="{49DEAF3B-3555-5DFF-99E6-604E0609B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689" y="1200274"/>
            <a:ext cx="3443951" cy="4873625"/>
          </a:xfrm>
          <a:prstGeom prst="rect">
            <a:avLst/>
          </a:prstGeom>
        </p:spPr>
      </p:pic>
      <p:sp>
        <p:nvSpPr>
          <p:cNvPr id="2" name="오른쪽 화살표 1"/>
          <p:cNvSpPr/>
          <p:nvPr/>
        </p:nvSpPr>
        <p:spPr>
          <a:xfrm>
            <a:off x="3727893" y="3257867"/>
            <a:ext cx="451340" cy="37921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텍스트 개체 틀 3">
            <a:extLst>
              <a:ext uri="{FF2B5EF4-FFF2-40B4-BE49-F238E27FC236}">
                <a16:creationId xmlns:a16="http://schemas.microsoft.com/office/drawing/2014/main" id="{8171D53F-8930-5152-1794-AF0F38DC42D0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 err="1">
                <a:solidFill>
                  <a:srgbClr val="0070C0"/>
                </a:solidFill>
              </a:rPr>
              <a:t>배경음</a:t>
            </a:r>
            <a:r>
              <a:rPr lang="ko-KR" altLang="en-US" sz="1100" dirty="0">
                <a:solidFill>
                  <a:srgbClr val="0070C0"/>
                </a:solidFill>
              </a:rPr>
              <a:t> 없음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755</Words>
  <Application>Microsoft Office PowerPoint</Application>
  <PresentationFormat>와이드스크린</PresentationFormat>
  <Paragraphs>164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백성협</cp:lastModifiedBy>
  <cp:revision>9</cp:revision>
  <dcterms:created xsi:type="dcterms:W3CDTF">2023-05-09T05:52:18Z</dcterms:created>
  <dcterms:modified xsi:type="dcterms:W3CDTF">2023-05-09T15:06:19Z</dcterms:modified>
</cp:coreProperties>
</file>