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7" r:id="rId2"/>
    <p:sldId id="277" r:id="rId3"/>
    <p:sldId id="284" r:id="rId4"/>
    <p:sldId id="295" r:id="rId5"/>
    <p:sldId id="265" r:id="rId6"/>
    <p:sldId id="282" r:id="rId7"/>
    <p:sldId id="279" r:id="rId8"/>
    <p:sldId id="280" r:id="rId9"/>
    <p:sldId id="283" r:id="rId10"/>
    <p:sldId id="285" r:id="rId11"/>
    <p:sldId id="286" r:id="rId12"/>
    <p:sldId id="287" r:id="rId13"/>
    <p:sldId id="288" r:id="rId14"/>
    <p:sldId id="299" r:id="rId15"/>
    <p:sldId id="272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6T02:24:33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7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490F4B4-A53B-A094-E2F9-AFFD8B4087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020" y="2826797"/>
            <a:ext cx="3429041" cy="11058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1EF27B-EE03-55E1-4FAD-2344AE8022E3}"/>
              </a:ext>
            </a:extLst>
          </p:cNvPr>
          <p:cNvSpPr txBox="1"/>
          <p:nvPr/>
        </p:nvSpPr>
        <p:spPr>
          <a:xfrm>
            <a:off x="2516416" y="1626895"/>
            <a:ext cx="71591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‘ </a:t>
            </a:r>
            <a:r>
              <a:rPr lang="ko-KR" altLang="en-US" sz="3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 </a:t>
            </a:r>
            <a:r>
              <a:rPr lang="en-US" altLang="ko-KR" sz="3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’ </a:t>
            </a:r>
            <a:r>
              <a:rPr lang="ko-KR" altLang="en-US" sz="3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홍보영상 기획안</a:t>
            </a:r>
            <a:r>
              <a:rPr lang="en-US" altLang="ko-KR" sz="3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_v01</a:t>
            </a:r>
            <a:endParaRPr lang="ko-KR" altLang="en-US" sz="30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CB8AD5CD-5A07-6757-4700-6EC785704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52" y="296332"/>
            <a:ext cx="1850441" cy="525915"/>
          </a:xfrm>
          <a:prstGeom prst="rect">
            <a:avLst/>
          </a:prstGeom>
        </p:spPr>
      </p:pic>
      <p:pic>
        <p:nvPicPr>
          <p:cNvPr id="1026" name="Picture 2" descr="HI! 방송영상미디어학과">
            <a:extLst>
              <a:ext uri="{FF2B5EF4-FFF2-40B4-BE49-F238E27FC236}">
                <a16:creationId xmlns:a16="http://schemas.microsoft.com/office/drawing/2014/main" id="{26F1934E-DA67-4C8F-FE49-A120750C3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040" y="5475776"/>
            <a:ext cx="5715000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801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618765" y="2490017"/>
            <a:ext cx="6094602" cy="422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제작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23.05.15 ~ 23.07.04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 Pre production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05-15 ~ 06-15 (1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달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 허가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모델 섭외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소품 확보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스토리보드 작성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en-US" altLang="ko-KR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staff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구성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Production 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):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06-16 ~ 06-21 (5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녹음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피드백 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Post production 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en-US" altLang="ko-KR" sz="1000" kern="0" spc="-1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06-21 ~ 07-04 (2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색 보정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(4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CG, VFX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작업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(5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</a:t>
            </a:r>
            <a:r>
              <a:rPr lang="en-US" altLang="ko-KR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SFX</a:t>
            </a:r>
            <a:r>
              <a:rPr lang="ko-KR" altLang="en-US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작업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피드백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후 수정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(3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사용 장비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소니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A7c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렌즈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소니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24-105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⊙ 렌즈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짐벌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dirty="0" err="1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로닌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RS3 (mini)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사용 프로그램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프리미어 프로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애프터 이펙트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업로드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23.07.05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chemeClr val="accent1">
                    <a:lumMod val="7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분량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회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분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25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</a:t>
            </a:r>
            <a:endParaRPr lang="en-US" altLang="ko-KR" sz="10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▷ 촬영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이경민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박기영</a:t>
            </a:r>
            <a:endParaRPr lang="en-US" altLang="ko-KR" sz="10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▷ 편집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안성만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최석종</a:t>
            </a:r>
            <a:endParaRPr lang="en-US" altLang="ko-KR" sz="10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▷ 기획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 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이경민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최석종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안성만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박기영</a:t>
            </a:r>
            <a:endParaRPr lang="en-US" altLang="ko-KR" sz="10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accent1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＃</a:t>
            </a:r>
            <a:r>
              <a:rPr lang="en-US" altLang="ko-KR" sz="1800" b="1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Preproduction</a:t>
            </a:r>
            <a:endParaRPr lang="ko-KR" altLang="en-US" b="1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223A15-E89F-18D5-3C4A-D4FD1BC30475}"/>
              </a:ext>
            </a:extLst>
          </p:cNvPr>
          <p:cNvSpPr txBox="1"/>
          <p:nvPr/>
        </p:nvSpPr>
        <p:spPr>
          <a:xfrm>
            <a:off x="618765" y="918380"/>
            <a:ext cx="6094602" cy="1912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기획의도</a:t>
            </a:r>
            <a:endParaRPr lang="en-US" altLang="ko-KR" sz="1000" b="1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- 000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체험활동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000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볼거리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000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테마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대구를 대표하는 과학관 중 하나인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‘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＇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호기심 넘치는 아이들이 좋아하는 이 곳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유익한 과학정보들로 부모님도 좋아하는 이 곳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창의융합교육원을 소개합니다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14:cNvPr>
              <p14:cNvContentPartPr/>
              <p14:nvPr/>
            </p14:nvContentPartPr>
            <p14:xfrm>
              <a:off x="3548417" y="-1284583"/>
              <a:ext cx="360" cy="36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39777" y="-1293583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4B8D966F-067C-3EC5-7069-F3934D75045B}"/>
              </a:ext>
            </a:extLst>
          </p:cNvPr>
          <p:cNvSpPr txBox="1"/>
          <p:nvPr/>
        </p:nvSpPr>
        <p:spPr>
          <a:xfrm>
            <a:off x="4192552" y="918012"/>
            <a:ext cx="6094602" cy="1219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제작배경</a:t>
            </a:r>
            <a:endParaRPr lang="en-US" altLang="ko-KR" sz="1000" b="1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과학관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박물관 소개 영상이라고 함은 대부분 지루한 소개영상을 생각합니다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하지만 잔잔한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브금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대신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배경음악을 사용하여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</a:t>
            </a:r>
            <a:r>
              <a:rPr lang="en-US" altLang="ko-KR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: Power Train )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짧은 시간 내에 과학관 전체를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임팩트있게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소개하는 영상을 제작하고자 하는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바램입니다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endParaRPr lang="ko-KR" altLang="en-US" sz="10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490F4B4-A53B-A094-E2F9-AFFD8B408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912" y="1947676"/>
            <a:ext cx="9186336" cy="29626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1EF27B-EE03-55E1-4FAD-2344AE8022E3}"/>
              </a:ext>
            </a:extLst>
          </p:cNvPr>
          <p:cNvSpPr txBox="1"/>
          <p:nvPr/>
        </p:nvSpPr>
        <p:spPr>
          <a:xfrm>
            <a:off x="290852" y="296332"/>
            <a:ext cx="34514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팀 로고</a:t>
            </a:r>
          </a:p>
        </p:txBody>
      </p:sp>
    </p:spTree>
    <p:extLst>
      <p:ext uri="{BB962C8B-B14F-4D97-AF65-F5344CB8AC3E}">
        <p14:creationId xmlns:p14="http://schemas.microsoft.com/office/powerpoint/2010/main" val="796528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60F782-C1B2-5DFF-64E4-2A46CC95E107}"/>
              </a:ext>
            </a:extLst>
          </p:cNvPr>
          <p:cNvSpPr/>
          <p:nvPr/>
        </p:nvSpPr>
        <p:spPr>
          <a:xfrm>
            <a:off x="94810" y="108441"/>
            <a:ext cx="11958270" cy="66402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005" name="그룹 1005"/>
          <p:cNvGrpSpPr/>
          <p:nvPr/>
        </p:nvGrpSpPr>
        <p:grpSpPr>
          <a:xfrm>
            <a:off x="3301588" y="3416667"/>
            <a:ext cx="5587301" cy="23809"/>
            <a:chOff x="4952381" y="5125000"/>
            <a:chExt cx="8380952" cy="3571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4952381" y="5125000"/>
              <a:ext cx="8380952" cy="3571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60318" y="3428572"/>
            <a:ext cx="4825397" cy="23809"/>
            <a:chOff x="990476" y="5142857"/>
            <a:chExt cx="7238095" cy="3571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0476" y="5142857"/>
              <a:ext cx="7238095" cy="357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68481" y="3428572"/>
            <a:ext cx="4825397" cy="23809"/>
            <a:chOff x="10002721" y="5142857"/>
            <a:chExt cx="7238095" cy="3571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02721" y="5142857"/>
              <a:ext cx="7238095" cy="35714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2898899" y="1328548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조장:안성만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98898" y="1971177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역할</a:t>
            </a:r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en-US" altLang="ko-KR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18AFC8-BE47-32F3-B0AB-738C760DB4C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accent1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＃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Introduce</a:t>
            </a:r>
            <a:endParaRPr lang="ko-KR" altLang="en-US" b="1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7" name="Object 24">
            <a:extLst>
              <a:ext uri="{FF2B5EF4-FFF2-40B4-BE49-F238E27FC236}">
                <a16:creationId xmlns:a16="http://schemas.microsoft.com/office/drawing/2014/main" id="{048CFFE3-E929-FA49-4F19-DFCCC371C239}"/>
              </a:ext>
            </a:extLst>
          </p:cNvPr>
          <p:cNvSpPr txBox="1"/>
          <p:nvPr/>
        </p:nvSpPr>
        <p:spPr>
          <a:xfrm>
            <a:off x="8885322" y="1350731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팀원</a:t>
            </a:r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</a:t>
            </a:r>
            <a:r>
              <a:rPr lang="ko-KR" altLang="en-US" sz="2000" dirty="0" err="1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최석종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8" name="Object 25">
            <a:extLst>
              <a:ext uri="{FF2B5EF4-FFF2-40B4-BE49-F238E27FC236}">
                <a16:creationId xmlns:a16="http://schemas.microsoft.com/office/drawing/2014/main" id="{761F9A0B-EC8C-8325-271B-8928C2AF0474}"/>
              </a:ext>
            </a:extLst>
          </p:cNvPr>
          <p:cNvSpPr txBox="1"/>
          <p:nvPr/>
        </p:nvSpPr>
        <p:spPr>
          <a:xfrm>
            <a:off x="8885321" y="1993360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역할</a:t>
            </a:r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en-US" altLang="ko-KR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7" name="Object 24">
            <a:extLst>
              <a:ext uri="{FF2B5EF4-FFF2-40B4-BE49-F238E27FC236}">
                <a16:creationId xmlns:a16="http://schemas.microsoft.com/office/drawing/2014/main" id="{E137B7B0-CB25-27E5-3158-D903F0EE0FC3}"/>
              </a:ext>
            </a:extLst>
          </p:cNvPr>
          <p:cNvSpPr txBox="1"/>
          <p:nvPr/>
        </p:nvSpPr>
        <p:spPr>
          <a:xfrm>
            <a:off x="2898899" y="4440771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팀원</a:t>
            </a:r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이경민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8" name="Object 25">
            <a:extLst>
              <a:ext uri="{FF2B5EF4-FFF2-40B4-BE49-F238E27FC236}">
                <a16:creationId xmlns:a16="http://schemas.microsoft.com/office/drawing/2014/main" id="{6F7CCD82-DC2F-AE61-FA56-9A4E895CB95A}"/>
              </a:ext>
            </a:extLst>
          </p:cNvPr>
          <p:cNvSpPr txBox="1"/>
          <p:nvPr/>
        </p:nvSpPr>
        <p:spPr>
          <a:xfrm>
            <a:off x="2898898" y="5083400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역할</a:t>
            </a:r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en-US" altLang="ko-KR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2" name="Object 24">
            <a:extLst>
              <a:ext uri="{FF2B5EF4-FFF2-40B4-BE49-F238E27FC236}">
                <a16:creationId xmlns:a16="http://schemas.microsoft.com/office/drawing/2014/main" id="{C4526E4F-DE12-5664-9C35-AAD03538C9BC}"/>
              </a:ext>
            </a:extLst>
          </p:cNvPr>
          <p:cNvSpPr txBox="1"/>
          <p:nvPr/>
        </p:nvSpPr>
        <p:spPr>
          <a:xfrm>
            <a:off x="8885322" y="4501521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팀원</a:t>
            </a:r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박기영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3" name="Object 25">
            <a:extLst>
              <a:ext uri="{FF2B5EF4-FFF2-40B4-BE49-F238E27FC236}">
                <a16:creationId xmlns:a16="http://schemas.microsoft.com/office/drawing/2014/main" id="{71D82D51-7515-B124-6A63-87E07B3BBA1B}"/>
              </a:ext>
            </a:extLst>
          </p:cNvPr>
          <p:cNvSpPr txBox="1"/>
          <p:nvPr/>
        </p:nvSpPr>
        <p:spPr>
          <a:xfrm>
            <a:off x="8885321" y="5144150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역할</a:t>
            </a:r>
            <a:r>
              <a:rPr 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en-US" altLang="ko-KR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2000" dirty="0">
                <a:solidFill>
                  <a:srgbClr val="0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</a:t>
            </a:r>
            <a:endParaRPr 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20A63AB-8AFC-480A-3B67-3DB291D00CA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2708" l="10000" r="90000">
                        <a14:foregroundMark x1="60741" y1="88194" x2="50278" y2="66944"/>
                        <a14:foregroundMark x1="50278" y1="66944" x2="81296" y2="67083"/>
                        <a14:foregroundMark x1="81296" y1="67083" x2="83160" y2="76403"/>
                        <a14:foregroundMark x1="79907" y1="67361" x2="47316" y2="67229"/>
                        <a14:foregroundMark x1="51735" y1="83027" x2="52585" y2="85234"/>
                        <a14:foregroundMark x1="49603" y1="77492" x2="50406" y2="79576"/>
                        <a14:foregroundMark x1="47316" y1="71553" x2="49440" y2="77069"/>
                        <a14:foregroundMark x1="59398" y1="86992" x2="83333" y2="69375"/>
                        <a14:foregroundMark x1="83333" y1="69375" x2="47316" y2="67364"/>
                        <a14:foregroundMark x1="52783" y1="80414" x2="55678" y2="86032"/>
                        <a14:foregroundMark x1="47316" y1="69808" x2="52599" y2="80057"/>
                        <a14:foregroundMark x1="61897" y1="92165" x2="61852" y2="92153"/>
                        <a14:backgroundMark x1="57407" y1="14722" x2="96389" y2="20347"/>
                        <a14:backgroundMark x1="78796" y1="23194" x2="2963" y2="38403"/>
                        <a14:backgroundMark x1="42407" y1="16389" x2="5926" y2="62847"/>
                        <a14:backgroundMark x1="43519" y1="55556" x2="24352" y2="85972"/>
                        <a14:backgroundMark x1="55093" y1="52708" x2="37870" y2="62292"/>
                        <a14:backgroundMark x1="42407" y1="81736" x2="49907" y2="92986"/>
                        <a14:backgroundMark x1="43889" y1="65417" x2="43889" y2="81181"/>
                        <a14:backgroundMark x1="46111" y1="81181" x2="54722" y2="92708"/>
                        <a14:backgroundMark x1="51019" y1="88472" x2="63056" y2="91042"/>
                        <a14:backgroundMark x1="45741" y1="66528" x2="45741" y2="78333"/>
                        <a14:backgroundMark x1="47963" y1="77222" x2="49537" y2="85694"/>
                        <a14:backgroundMark x1="51389" y1="79792" x2="48796" y2="86250"/>
                        <a14:backgroundMark x1="52870" y1="86528" x2="60741" y2="89653"/>
                        <a14:backgroundMark x1="60741" y1="88194" x2="52130" y2="85972"/>
                        <a14:backgroundMark x1="84444" y1="84236" x2="84444" y2="62292"/>
                        <a14:backgroundMark x1="85185" y1="70764" x2="83333" y2="94097"/>
                      </a14:backgroundRemoval>
                    </a14:imgEffect>
                  </a14:imgLayer>
                </a14:imgProps>
              </a:ext>
            </a:extLst>
          </a:blip>
          <a:srcRect l="44056" t="58987" r="16320" b="10522"/>
          <a:stretch/>
        </p:blipFill>
        <p:spPr>
          <a:xfrm rot="2910833">
            <a:off x="719742" y="940885"/>
            <a:ext cx="1791263" cy="183778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D055F38-2C04-F640-214E-740EE4B8952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852" r="90000">
                        <a14:foregroundMark x1="741" y1="37569" x2="31296" y2="41250"/>
                        <a14:foregroundMark x1="31296" y1="41250" x2="18519" y2="62361"/>
                        <a14:foregroundMark x1="18519" y1="62361" x2="1852" y2="63542"/>
                        <a14:backgroundMark x1="28704" y1="32083" x2="21759" y2="21806"/>
                        <a14:backgroundMark x1="27963" y1="19097" x2="9537" y2="22639"/>
                        <a14:backgroundMark x1="19167" y1="16875" x2="71759" y2="29306"/>
                        <a14:backgroundMark x1="38241" y1="17986" x2="53704" y2="45278"/>
                        <a14:backgroundMark x1="61481" y1="25417" x2="55556" y2="66319"/>
                        <a14:backgroundMark x1="22407" y1="65764" x2="3333" y2="71806"/>
                        <a14:backgroundMark x1="37870" y1="26250" x2="24259" y2="20764"/>
                      </a14:backgroundRemoval>
                    </a14:imgEffect>
                  </a14:imgLayer>
                </a14:imgProps>
              </a:ext>
            </a:extLst>
          </a:blip>
          <a:srcRect t="21052" r="59436" b="24200"/>
          <a:stretch/>
        </p:blipFill>
        <p:spPr>
          <a:xfrm rot="18810101">
            <a:off x="648291" y="3359781"/>
            <a:ext cx="2358325" cy="313916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EC97D48-516B-2AC8-382E-4EEAA38A14C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861" l="10000" r="90000">
                        <a14:foregroundMark x1="25185" y1="75556" x2="14259" y2="97222"/>
                        <a14:foregroundMark x1="14259" y1="97222" x2="21852" y2="99861"/>
                        <a14:foregroundMark x1="24298" y1="66737" x2="24907" y2="66111"/>
                        <a14:foregroundMark x1="93" y1="91597" x2="18986" y2="72193"/>
                        <a14:foregroundMark x1="24907" y1="66111" x2="50556" y2="77639"/>
                        <a14:foregroundMark x1="46111" y1="81554" x2="28796" y2="96806"/>
                        <a14:foregroundMark x1="48627" y1="79338" x2="48011" y2="79881"/>
                        <a14:foregroundMark x1="50556" y1="77639" x2="48971" y2="79035"/>
                        <a14:foregroundMark x1="28796" y1="96806" x2="30000" y2="99861"/>
                        <a14:backgroundMark x1="10093" y1="50208" x2="99537" y2="38333"/>
                        <a14:backgroundMark x1="21852" y1="36111" x2="81481" y2="33611"/>
                        <a14:backgroundMark x1="81481" y1="33611" x2="81481" y2="33611"/>
                        <a14:backgroundMark x1="13796" y1="32222" x2="77130" y2="26736"/>
                        <a14:backgroundMark x1="77130" y1="26736" x2="77130" y2="26736"/>
                        <a14:backgroundMark x1="18889" y1="35000" x2="18889" y2="35000"/>
                        <a14:backgroundMark x1="14167" y1="38333" x2="14167" y2="38333"/>
                        <a14:backgroundMark x1="15926" y1="26736" x2="57593" y2="23958"/>
                        <a14:backgroundMark x1="57593" y1="23958" x2="57593" y2="23958"/>
                        <a14:backgroundMark x1="12315" y1="17292" x2="92870" y2="17292"/>
                        <a14:backgroundMark x1="35093" y1="14861" x2="38796" y2="23403"/>
                        <a14:backgroundMark x1="35833" y1="5417" x2="21111" y2="31389"/>
                        <a14:backgroundMark x1="21111" y1="31389" x2="21111" y2="31389"/>
                        <a14:backgroundMark x1="29630" y1="9583" x2="29630" y2="27292"/>
                        <a14:backgroundMark x1="32130" y1="99861" x2="48704" y2="78611"/>
                        <a14:backgroundMark x1="48704" y1="78611" x2="22778" y2="66806"/>
                        <a14:backgroundMark x1="22778" y1="66806" x2="12778" y2="91875"/>
                        <a14:backgroundMark x1="12778" y1="91875" x2="463" y2="93264"/>
                      </a14:backgroundRemoval>
                    </a14:imgEffect>
                  </a14:imgLayer>
                </a14:imgProps>
              </a:ext>
            </a:extLst>
          </a:blip>
          <a:srcRect t="64119" r="46802" b="-3778"/>
          <a:stretch/>
        </p:blipFill>
        <p:spPr>
          <a:xfrm>
            <a:off x="6384199" y="810448"/>
            <a:ext cx="2196325" cy="218314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D7E1D52-CC49-3809-4736-5391FBA3D52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9907">
                        <a14:foregroundMark x1="99167" y1="35069" x2="63333" y2="32014"/>
                        <a14:foregroundMark x1="63333" y1="32014" x2="67315" y2="54375"/>
                        <a14:foregroundMark x1="67315" y1="54375" x2="99907" y2="60764"/>
                        <a14:backgroundMark x1="33241" y1="22361" x2="31389" y2="20139"/>
                        <a14:backgroundMark x1="57593" y1="9375" x2="24074" y2="33403"/>
                        <a14:backgroundMark x1="74537" y1="11875" x2="54630" y2="24028"/>
                        <a14:backgroundMark x1="66389" y1="29306" x2="59815" y2="32292"/>
                      </a14:backgroundRemoval>
                    </a14:imgEffect>
                  </a14:imgLayer>
                </a14:imgProps>
              </a:ext>
            </a:extLst>
          </a:blip>
          <a:srcRect l="58584" t="26931" r="48" b="38571"/>
          <a:stretch/>
        </p:blipFill>
        <p:spPr>
          <a:xfrm rot="5400000">
            <a:off x="6505430" y="3923785"/>
            <a:ext cx="1874954" cy="20847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/>
          </a:bodyPr>
          <a:lstStyle/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49" y="6064171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chemeClr val="accent1">
                    <a:lumMod val="7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00:00 ~ 00:06</a:t>
            </a:r>
            <a:endParaRPr lang="ko-KR" altLang="en-US" sz="1500" dirty="0">
              <a:solidFill>
                <a:schemeClr val="accent1">
                  <a:lumMod val="75000"/>
                </a:schemeClr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 소개영상</a:t>
            </a:r>
          </a:p>
        </p:txBody>
      </p:sp>
      <p:pic>
        <p:nvPicPr>
          <p:cNvPr id="1026" name="Picture 2" descr="사진">
            <a:extLst>
              <a:ext uri="{FF2B5EF4-FFF2-40B4-BE49-F238E27FC236}">
                <a16:creationId xmlns:a16="http://schemas.microsoft.com/office/drawing/2014/main" id="{F128AB4B-F9FB-9908-FDF6-B89DDF397D3F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29" y="1231358"/>
            <a:ext cx="6172200" cy="462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5754DD2-300E-74DC-8E63-902BC72EDA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1231358"/>
            <a:ext cx="1850441" cy="525915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8B900626-ADE7-47D3-4A9E-C95D737F7CC6}"/>
              </a:ext>
            </a:extLst>
          </p:cNvPr>
          <p:cNvSpPr/>
          <p:nvPr/>
        </p:nvSpPr>
        <p:spPr>
          <a:xfrm rot="13306268">
            <a:off x="3833446" y="4641713"/>
            <a:ext cx="674077" cy="439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A74CD4-78FD-B744-A9DE-CC21D35CC832}"/>
              </a:ext>
            </a:extLst>
          </p:cNvPr>
          <p:cNvSpPr txBox="1"/>
          <p:nvPr/>
        </p:nvSpPr>
        <p:spPr>
          <a:xfrm>
            <a:off x="7400810" y="1535597"/>
            <a:ext cx="42234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과학관 전체적 외관을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 서서히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Zoom-In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하여 보여주고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Eye-angle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기법으로 계단을 통해 과학관 내부로 들어가면서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화면이 흐린 하얀색으로 덮인다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 상단에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‘DICCE’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로고가 영상 시작 부분 부터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되어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고정된다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821583-83E4-C966-B6B3-EEAC98B81D34}"/>
              </a:ext>
            </a:extLst>
          </p:cNvPr>
          <p:cNvSpPr txBox="1"/>
          <p:nvPr/>
        </p:nvSpPr>
        <p:spPr>
          <a:xfrm>
            <a:off x="7770092" y="4737445"/>
            <a:ext cx="422342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DICCE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 로고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00:07 ~ 00:12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3DEAE2A-E3AB-C242-1200-F83C2B38B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146" y="1714127"/>
            <a:ext cx="6063789" cy="3667637"/>
          </a:xfrm>
          <a:prstGeom prst="rect">
            <a:avLst/>
          </a:prstGeom>
        </p:spPr>
      </p:pic>
      <p:sp>
        <p:nvSpPr>
          <p:cNvPr id="3" name="텍스트 개체 틀 3">
            <a:extLst>
              <a:ext uri="{FF2B5EF4-FFF2-40B4-BE49-F238E27FC236}">
                <a16:creationId xmlns:a16="http://schemas.microsoft.com/office/drawing/2014/main" id="{B23DBF37-76CB-815D-934B-8EB6FE3E3D4F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D23902-39E7-1B29-8C90-09898FDC18E4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생명의 나무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지구본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쓰나미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숲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F2F683-9502-C109-3701-A8A29F74F780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1 )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C8CE83F0-C823-B9ED-CA11-CFB5978BBA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A6064268-6B1B-165C-AD1E-DBD7400820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8C850E-F70B-1314-02D5-D971935D6E5A}"/>
              </a:ext>
            </a:extLst>
          </p:cNvPr>
          <p:cNvSpPr txBox="1"/>
          <p:nvPr/>
        </p:nvSpPr>
        <p:spPr>
          <a:xfrm>
            <a:off x="7777424" y="4724436"/>
            <a:ext cx="31037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참고영상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1)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국립광주박물관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홍보영상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(2021)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784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00:13 ~ 00:27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1373F12-AAA3-D3E1-1FE2-81D654078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586" y="1364562"/>
            <a:ext cx="2495898" cy="180047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3890ECB-857B-C635-FE29-1C68B343B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949" y="1364562"/>
            <a:ext cx="2495897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8E1013D-E04B-4CA0-040A-AF3AE2B0A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351" y="3543762"/>
            <a:ext cx="2495897" cy="1762371"/>
          </a:xfrm>
          <a:prstGeom prst="rect">
            <a:avLst/>
          </a:prstGeom>
        </p:spPr>
      </p:pic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B8768A88-2AE6-7DEC-0D68-D87384BE4006}"/>
              </a:ext>
            </a:extLst>
          </p:cNvPr>
          <p:cNvSpPr/>
          <p:nvPr/>
        </p:nvSpPr>
        <p:spPr>
          <a:xfrm>
            <a:off x="3850395" y="2175831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CAD746E1-E2DB-D885-B520-E339586D2036}"/>
              </a:ext>
            </a:extLst>
          </p:cNvPr>
          <p:cNvSpPr/>
          <p:nvPr/>
        </p:nvSpPr>
        <p:spPr>
          <a:xfrm rot="8031350">
            <a:off x="4140795" y="3258080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F299AA-AD1A-1723-9D72-18DBF106D65F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생명의 나무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쓰나미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지구본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숲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E3934DD-F5B8-1EE1-9F07-9D52870AD0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5779" y="3030206"/>
            <a:ext cx="521272" cy="134832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DF4A9D5-4C81-5DEE-18A5-162596FA52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3949" y="3009484"/>
            <a:ext cx="521272" cy="13483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AA3B095-44D7-7301-AFBB-F1DBD1024B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6351" y="5164285"/>
            <a:ext cx="521272" cy="13483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770AA23-A0DE-CD2B-A76C-4577D66CF0FC}"/>
              </a:ext>
            </a:extLst>
          </p:cNvPr>
          <p:cNvSpPr txBox="1"/>
          <p:nvPr/>
        </p:nvSpPr>
        <p:spPr>
          <a:xfrm>
            <a:off x="7478486" y="3429000"/>
            <a:ext cx="1729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쑥쑥 자라나는 나무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쓰나미 알고 피해요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AE9DD0-3A84-B2E0-BF64-A5774AF333B7}"/>
              </a:ext>
            </a:extLst>
          </p:cNvPr>
          <p:cNvSpPr txBox="1"/>
          <p:nvPr/>
        </p:nvSpPr>
        <p:spPr>
          <a:xfrm>
            <a:off x="7777424" y="4724436"/>
            <a:ext cx="33554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참고영상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국립항공박물관 홍보영상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(Full ver.) 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텍스트 개체 틀 3">
            <a:extLst>
              <a:ext uri="{FF2B5EF4-FFF2-40B4-BE49-F238E27FC236}">
                <a16:creationId xmlns:a16="http://schemas.microsoft.com/office/drawing/2014/main" id="{23D7326D-7278-D24A-BD94-D4DDDCB30A5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FED305C-9B71-6456-1225-43DB6F560BDD}"/>
              </a:ext>
            </a:extLst>
          </p:cNvPr>
          <p:cNvSpPr txBox="1"/>
          <p:nvPr/>
        </p:nvSpPr>
        <p:spPr>
          <a:xfrm>
            <a:off x="9211966" y="3429000"/>
            <a:ext cx="214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우리가 사는 푸른 지구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숲의 위대함을 느껴보아요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CFA75B-E12A-02DF-7299-D665D78F95FC}"/>
              </a:ext>
            </a:extLst>
          </p:cNvPr>
          <p:cNvSpPr txBox="1"/>
          <p:nvPr/>
        </p:nvSpPr>
        <p:spPr>
          <a:xfrm>
            <a:off x="7478486" y="3429000"/>
            <a:ext cx="2960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쑥쑥 자라나는 나무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쓰나미 알고 피해요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24305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00:28 ~ 00:32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1A0FEF9-83A6-2120-CE06-5D0D7D69F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516" y="1620812"/>
            <a:ext cx="6152228" cy="34965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F40B65-0067-4C5E-DE95-D4706551FF7E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봅슬레이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사이클로이드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원심력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원소기호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86F4CA-A736-D69F-4907-79651487F56E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2 )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87C9929-29DC-331F-E20D-A41057F42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7ED873E-2EA3-46AD-B7B5-0454939D9A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  <p:sp>
        <p:nvSpPr>
          <p:cNvPr id="3" name="텍스트 개체 틀 3">
            <a:extLst>
              <a:ext uri="{FF2B5EF4-FFF2-40B4-BE49-F238E27FC236}">
                <a16:creationId xmlns:a16="http://schemas.microsoft.com/office/drawing/2014/main" id="{67607309-4D3C-C028-62BA-27121438D810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8967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00:32 ~ 00:41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12CC1DC-1676-E57D-3F94-4D6DF243C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91" y="1169215"/>
            <a:ext cx="2476846" cy="174331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E81B1DB-6C47-D972-FC5A-8E45A57E0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311" y="1169215"/>
            <a:ext cx="2467319" cy="179095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8C481DF-3C7E-7702-3B21-AEC39D652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691" y="3500049"/>
            <a:ext cx="2476846" cy="175284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E66EEE4-D923-D05B-B75A-599434E31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0311" y="3500049"/>
            <a:ext cx="2514951" cy="1800476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1DDC69DC-9811-BF58-65BC-D28EDCEE8E66}"/>
              </a:ext>
            </a:extLst>
          </p:cNvPr>
          <p:cNvSpPr/>
          <p:nvPr/>
        </p:nvSpPr>
        <p:spPr>
          <a:xfrm>
            <a:off x="3664028" y="1938969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210002FC-ACFD-5F55-F075-5ADB401AD0FF}"/>
              </a:ext>
            </a:extLst>
          </p:cNvPr>
          <p:cNvSpPr/>
          <p:nvPr/>
        </p:nvSpPr>
        <p:spPr>
          <a:xfrm rot="5400000">
            <a:off x="5231634" y="3043256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E2A97B0F-CEE2-046B-B475-719B2F5E82AE}"/>
              </a:ext>
            </a:extLst>
          </p:cNvPr>
          <p:cNvSpPr/>
          <p:nvPr/>
        </p:nvSpPr>
        <p:spPr>
          <a:xfrm rot="10800000">
            <a:off x="3647588" y="4208464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A77F17-1606-E4A3-C327-9AD4A7309204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봅슬레이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사이클로이드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원심력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원소기호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E5C96DD-4921-15EE-630F-C1DF854C60A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F1731744-39FB-DDEC-1483-4CBDBE37AD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691" y="2777700"/>
            <a:ext cx="521272" cy="1348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F841CC1-8C8A-8632-0077-59DFEA3A6494}"/>
              </a:ext>
            </a:extLst>
          </p:cNvPr>
          <p:cNvSpPr txBox="1"/>
          <p:nvPr/>
        </p:nvSpPr>
        <p:spPr>
          <a:xfrm>
            <a:off x="9482401" y="3421893"/>
            <a:ext cx="214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돌아갈수록 빨라지는 공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!</a:t>
            </a: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Zn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의 원소기호는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346DA4-BDB6-9651-2AB6-8BEEFC5F67DD}"/>
              </a:ext>
            </a:extLst>
          </p:cNvPr>
          <p:cNvSpPr txBox="1"/>
          <p:nvPr/>
        </p:nvSpPr>
        <p:spPr>
          <a:xfrm>
            <a:off x="7478486" y="3429000"/>
            <a:ext cx="2960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봅슬레이는 왜 빠를까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?</a:t>
            </a: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어느것이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더 빠를까요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66005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00:42 ~ 00:46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26" name="Picture 2" descr="3전시관 안내도 - 1, 2, 3, 4">
            <a:extLst>
              <a:ext uri="{FF2B5EF4-FFF2-40B4-BE49-F238E27FC236}">
                <a16:creationId xmlns:a16="http://schemas.microsoft.com/office/drawing/2014/main" id="{FD43DA54-C219-5E10-0095-DDA67B237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83" y="948044"/>
            <a:ext cx="6735233" cy="491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0AAFC-158D-1E2D-7BF5-0821A308CCC4}"/>
              </a:ext>
            </a:extLst>
          </p:cNvPr>
          <p:cNvSpPr txBox="1"/>
          <p:nvPr/>
        </p:nvSpPr>
        <p:spPr>
          <a:xfrm>
            <a:off x="7400810" y="1535597"/>
            <a:ext cx="42234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플라즈마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풍차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전력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타임 슬라이스</a:t>
            </a:r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CEE479-0144-180C-1002-A46644975C1B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3 )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8D1EECE-5C98-BE66-7459-2836DB1031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659B0C1-6004-F304-B26F-EA6887CAF4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  <p:sp>
        <p:nvSpPr>
          <p:cNvPr id="8" name="텍스트 개체 틀 3">
            <a:extLst>
              <a:ext uri="{FF2B5EF4-FFF2-40B4-BE49-F238E27FC236}">
                <a16:creationId xmlns:a16="http://schemas.microsoft.com/office/drawing/2014/main" id="{D5472B42-2C78-7A62-700D-87D1547E4B83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6133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00:46 ~ 00:56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D3F64EE-069B-E6C5-D12F-99A2DC555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598" y="1123830"/>
            <a:ext cx="2534004" cy="171473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D227DFF-4FA9-90CC-C6E3-F3E2B97FA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4584" y="1123830"/>
            <a:ext cx="2495898" cy="17718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13E48A9-B7D7-0DD1-EFC7-5FAEB5F24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756" y="3506315"/>
            <a:ext cx="2476846" cy="176237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979FB4F-CF31-DBB1-6C38-ECF6BC93C0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5057" y="3472594"/>
            <a:ext cx="2505425" cy="17909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C6A55C-6836-1568-3236-7A060EABCBFA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플라즈마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풍차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전력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타임 슬라이스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30AF48-BECF-AE2F-4C9A-F98EE2744571}"/>
              </a:ext>
            </a:extLst>
          </p:cNvPr>
          <p:cNvSpPr txBox="1"/>
          <p:nvPr/>
        </p:nvSpPr>
        <p:spPr>
          <a:xfrm>
            <a:off x="7478486" y="3429000"/>
            <a:ext cx="18886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파직파직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무서운 플라즈마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빙글빙글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풍차돌리기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8" name="텍스트 개체 틀 3">
            <a:extLst>
              <a:ext uri="{FF2B5EF4-FFF2-40B4-BE49-F238E27FC236}">
                <a16:creationId xmlns:a16="http://schemas.microsoft.com/office/drawing/2014/main" id="{72D52AD2-E1A5-F148-8648-8A2BCBC90262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687EC91-A5A3-144B-57DC-5FA14BC4F8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3598" y="2703737"/>
            <a:ext cx="521272" cy="134832"/>
          </a:xfrm>
          <a:prstGeom prst="rect">
            <a:avLst/>
          </a:prstGeom>
        </p:spPr>
      </p:pic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20D539EB-0C73-2820-5056-ADF8ED0F0145}"/>
              </a:ext>
            </a:extLst>
          </p:cNvPr>
          <p:cNvSpPr/>
          <p:nvPr/>
        </p:nvSpPr>
        <p:spPr>
          <a:xfrm>
            <a:off x="3664028" y="1938969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7A7E50AA-3AE7-5318-8AFF-8B65338F802E}"/>
              </a:ext>
            </a:extLst>
          </p:cNvPr>
          <p:cNvSpPr/>
          <p:nvPr/>
        </p:nvSpPr>
        <p:spPr>
          <a:xfrm rot="5400000">
            <a:off x="5231634" y="3043256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9" name="화살표: 오른쪽 18">
            <a:extLst>
              <a:ext uri="{FF2B5EF4-FFF2-40B4-BE49-F238E27FC236}">
                <a16:creationId xmlns:a16="http://schemas.microsoft.com/office/drawing/2014/main" id="{24B66040-B093-671B-48C7-A373642A809D}"/>
              </a:ext>
            </a:extLst>
          </p:cNvPr>
          <p:cNvSpPr/>
          <p:nvPr/>
        </p:nvSpPr>
        <p:spPr>
          <a:xfrm rot="10800000">
            <a:off x="3647588" y="4208464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E057103-D257-B134-00FD-B70C721B9652}"/>
              </a:ext>
            </a:extLst>
          </p:cNvPr>
          <p:cNvSpPr txBox="1"/>
          <p:nvPr/>
        </p:nvSpPr>
        <p:spPr>
          <a:xfrm>
            <a:off x="9367145" y="3428999"/>
            <a:ext cx="27717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지직지직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무서운 전력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우와 신기해 타임 슬라이스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!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8391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00:57 ~ 01:01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3074" name="Picture 2" descr="3전시관 안내도 - 1, 2, 3, 4">
            <a:extLst>
              <a:ext uri="{FF2B5EF4-FFF2-40B4-BE49-F238E27FC236}">
                <a16:creationId xmlns:a16="http://schemas.microsoft.com/office/drawing/2014/main" id="{66797765-115D-200C-8493-D20CAD9F3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42" y="966786"/>
            <a:ext cx="6421458" cy="4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68FCFF-FFE2-6E3C-AB49-942F8ED57E1D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치아 위생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인체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뇌 구조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가속력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C0592-3120-7BE8-9CBA-1532990B1511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4 )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ADEAF4C-380F-0FF5-D1E3-8AA4CF484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A83AD54-9C5C-4344-AF93-D806F1C9A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D31B5D86-0166-9A0D-FD05-62382E8C350C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6779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01:01 ~ 01:11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85BF4B-0EC1-4FAA-9EAD-766B6011B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756" y="1123830"/>
            <a:ext cx="2534004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9D6A36C-A29A-240C-EF9E-984D68F8D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573" y="1123830"/>
            <a:ext cx="2505425" cy="179095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467B5B87-E8E6-F962-C80B-0A97DABE6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0573" y="3532519"/>
            <a:ext cx="2505425" cy="175284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606C9A1D-47CF-F75E-D2DE-CEBFD9BC7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756" y="3487262"/>
            <a:ext cx="2514951" cy="17814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4DE559-A6F0-7E45-4CF8-D99B06580253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치아 위생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인체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뇌 구조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가속력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BAF481-3510-7ECD-35F6-3D7E5D4FF293}"/>
              </a:ext>
            </a:extLst>
          </p:cNvPr>
          <p:cNvSpPr txBox="1"/>
          <p:nvPr/>
        </p:nvSpPr>
        <p:spPr>
          <a:xfrm>
            <a:off x="7478486" y="3429000"/>
            <a:ext cx="19223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치카치카를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열심히 해요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우리 몸을 구성하는 친구들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6" name="텍스트 개체 틀 3">
            <a:extLst>
              <a:ext uri="{FF2B5EF4-FFF2-40B4-BE49-F238E27FC236}">
                <a16:creationId xmlns:a16="http://schemas.microsoft.com/office/drawing/2014/main" id="{04FC1AAE-6E38-DAE8-0049-48EA4D57074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6CCD12-4D0E-93C7-C52F-00B7076281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756" y="2770422"/>
            <a:ext cx="521272" cy="134832"/>
          </a:xfrm>
          <a:prstGeom prst="rect">
            <a:avLst/>
          </a:prstGeom>
        </p:spPr>
      </p:pic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63AA7EE9-8DAD-C76D-509E-CCBAD088A5C9}"/>
              </a:ext>
            </a:extLst>
          </p:cNvPr>
          <p:cNvSpPr/>
          <p:nvPr/>
        </p:nvSpPr>
        <p:spPr>
          <a:xfrm>
            <a:off x="3664028" y="1938969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1" name="화살표: 오른쪽 10">
            <a:extLst>
              <a:ext uri="{FF2B5EF4-FFF2-40B4-BE49-F238E27FC236}">
                <a16:creationId xmlns:a16="http://schemas.microsoft.com/office/drawing/2014/main" id="{92CBDF4B-3C5C-4FAB-16BB-2EF30951583B}"/>
              </a:ext>
            </a:extLst>
          </p:cNvPr>
          <p:cNvSpPr/>
          <p:nvPr/>
        </p:nvSpPr>
        <p:spPr>
          <a:xfrm rot="5400000">
            <a:off x="5231634" y="3043256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00E34030-F35D-C4BF-39A3-AE0AAAEC8B69}"/>
              </a:ext>
            </a:extLst>
          </p:cNvPr>
          <p:cNvSpPr/>
          <p:nvPr/>
        </p:nvSpPr>
        <p:spPr>
          <a:xfrm rot="10800000">
            <a:off x="3647588" y="4208464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1EB5AA1-F65F-0094-A508-8623D0BF9B71}"/>
              </a:ext>
            </a:extLst>
          </p:cNvPr>
          <p:cNvSpPr txBox="1"/>
          <p:nvPr/>
        </p:nvSpPr>
        <p:spPr>
          <a:xfrm>
            <a:off x="9389268" y="3429000"/>
            <a:ext cx="20262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말랑말랑 똑똑한 내 머리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갈수록 빨라진다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가속력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0653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원형 비누막 터널 이미지">
            <a:extLst>
              <a:ext uri="{FF2B5EF4-FFF2-40B4-BE49-F238E27FC236}">
                <a16:creationId xmlns:a16="http://schemas.microsoft.com/office/drawing/2014/main" id="{30416811-2EC4-5163-D149-30A2FAAC0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99" y="1118535"/>
            <a:ext cx="2540788" cy="17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01:11 ~ 01:21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24C1DC-DCB8-7779-7A16-4DB05FACEFBB}"/>
              </a:ext>
            </a:extLst>
          </p:cNvPr>
          <p:cNvSpPr txBox="1"/>
          <p:nvPr/>
        </p:nvSpPr>
        <p:spPr>
          <a:xfrm>
            <a:off x="7423150" y="1686081"/>
            <a:ext cx="42234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수학체험관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 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SW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천체 투영관         순서로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   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촬영하여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10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초간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572174-4256-4E73-785E-E90468952842}"/>
              </a:ext>
            </a:extLst>
          </p:cNvPr>
          <p:cNvSpPr txBox="1"/>
          <p:nvPr/>
        </p:nvSpPr>
        <p:spPr>
          <a:xfrm>
            <a:off x="7478486" y="3429000"/>
            <a:ext cx="22894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이외에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가지 다양한 체험관까지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DE580D1-3FF9-BD40-8697-901EF90A9FB5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1" name="Picture 14" descr="가상현실(VR) 체험 이미지">
            <a:extLst>
              <a:ext uri="{FF2B5EF4-FFF2-40B4-BE49-F238E27FC236}">
                <a16:creationId xmlns:a16="http://schemas.microsoft.com/office/drawing/2014/main" id="{2C239604-82C5-FDF1-18AD-E7B652474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572" y="3667522"/>
            <a:ext cx="2504969" cy="1736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태블릿 PC 활용 알고리즘 체험 이미지">
            <a:extLst>
              <a:ext uri="{FF2B5EF4-FFF2-40B4-BE49-F238E27FC236}">
                <a16:creationId xmlns:a16="http://schemas.microsoft.com/office/drawing/2014/main" id="{247011BD-1095-8FF0-D9CF-819B81E37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704" y="1118536"/>
            <a:ext cx="2531837" cy="17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텍스트 개체 틀 3">
            <a:extLst>
              <a:ext uri="{FF2B5EF4-FFF2-40B4-BE49-F238E27FC236}">
                <a16:creationId xmlns:a16="http://schemas.microsoft.com/office/drawing/2014/main" id="{60DF6E0D-646C-F97D-7BCC-987E2482A7A5}"/>
              </a:ext>
            </a:extLst>
          </p:cNvPr>
          <p:cNvSpPr txBox="1">
            <a:spLocks/>
          </p:cNvSpPr>
          <p:nvPr/>
        </p:nvSpPr>
        <p:spPr>
          <a:xfrm>
            <a:off x="1104411" y="688657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83EEB8A2-04AF-9BF1-C484-93A0666F38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300" y="3667522"/>
            <a:ext cx="2540788" cy="1736816"/>
          </a:xfrm>
          <a:prstGeom prst="rect">
            <a:avLst/>
          </a:prstGeom>
        </p:spPr>
      </p:pic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CF0F429B-9C33-B8F9-D3BF-0AF8A1E3622B}"/>
              </a:ext>
            </a:extLst>
          </p:cNvPr>
          <p:cNvSpPr/>
          <p:nvPr/>
        </p:nvSpPr>
        <p:spPr>
          <a:xfrm>
            <a:off x="3664028" y="1938969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21" name="화살표: 오른쪽 20">
            <a:extLst>
              <a:ext uri="{FF2B5EF4-FFF2-40B4-BE49-F238E27FC236}">
                <a16:creationId xmlns:a16="http://schemas.microsoft.com/office/drawing/2014/main" id="{ED9AD62F-55F5-BBB5-BE53-AE272789EE63}"/>
              </a:ext>
            </a:extLst>
          </p:cNvPr>
          <p:cNvSpPr/>
          <p:nvPr/>
        </p:nvSpPr>
        <p:spPr>
          <a:xfrm rot="5400000">
            <a:off x="5231634" y="3043256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22" name="화살표: 오른쪽 21">
            <a:extLst>
              <a:ext uri="{FF2B5EF4-FFF2-40B4-BE49-F238E27FC236}">
                <a16:creationId xmlns:a16="http://schemas.microsoft.com/office/drawing/2014/main" id="{C49C0EE9-EA47-85A4-A529-15BF0DF19F05}"/>
              </a:ext>
            </a:extLst>
          </p:cNvPr>
          <p:cNvSpPr/>
          <p:nvPr/>
        </p:nvSpPr>
        <p:spPr>
          <a:xfrm rot="10800000">
            <a:off x="3647588" y="4208464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5223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6BF0F00F-0F38-3FDC-B95D-425C23CC0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481" y="1113689"/>
            <a:ext cx="5192720" cy="2710665"/>
          </a:xfrm>
          <a:prstGeom prst="rect">
            <a:avLst/>
          </a:prstGeom>
        </p:spPr>
      </p:pic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5310EBC-B0AC-F22B-A3E9-79DFF4F0B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050" y="4322083"/>
            <a:ext cx="4447697" cy="12640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7C7BEF-FBD0-AF6C-1AA7-3FC22CD3B2E8}"/>
              </a:ext>
            </a:extLst>
          </p:cNvPr>
          <p:cNvSpPr txBox="1"/>
          <p:nvPr/>
        </p:nvSpPr>
        <p:spPr>
          <a:xfrm>
            <a:off x="7543088" y="2166721"/>
            <a:ext cx="369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00:00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부터 서서히 줄어들면서 로고 확대 후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L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컷 편집으로 영상 끝</a:t>
            </a:r>
          </a:p>
        </p:txBody>
      </p:sp>
      <p:sp>
        <p:nvSpPr>
          <p:cNvPr id="6" name="텍스트 개체 틀 4">
            <a:extLst>
              <a:ext uri="{FF2B5EF4-FFF2-40B4-BE49-F238E27FC236}">
                <a16:creationId xmlns:a16="http://schemas.microsoft.com/office/drawing/2014/main" id="{A3F68BF2-E315-7877-71DF-6CEB5CBAC10E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01:21 ~ 01:25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221931FA-4948-D4C1-5E15-02228418B72E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 </a:t>
            </a:r>
            <a:r>
              <a:rPr lang="en-US" altLang="ko-KR" sz="18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( 00:00 </a:t>
            </a:r>
            <a:r>
              <a:rPr lang="ko-KR" altLang="en-US" sz="18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마무리 </a:t>
            </a:r>
            <a:r>
              <a:rPr lang="en-US" altLang="ko-KR" sz="18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8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968CAE-8F1F-56D9-BB8B-5047372E8E14}"/>
              </a:ext>
            </a:extLst>
          </p:cNvPr>
          <p:cNvSpPr txBox="1"/>
          <p:nvPr/>
        </p:nvSpPr>
        <p:spPr>
          <a:xfrm>
            <a:off x="7770092" y="4737445"/>
            <a:ext cx="422342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DICCE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 로고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673B3903-192F-41EE-B30C-2B63194E1660}"/>
              </a:ext>
            </a:extLst>
          </p:cNvPr>
          <p:cNvSpPr/>
          <p:nvPr/>
        </p:nvSpPr>
        <p:spPr>
          <a:xfrm rot="5400000">
            <a:off x="3764505" y="3961740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870961-805F-4C69-68B0-E2C28EFD96DE}"/>
              </a:ext>
            </a:extLst>
          </p:cNvPr>
          <p:cNvSpPr txBox="1"/>
          <p:nvPr/>
        </p:nvSpPr>
        <p:spPr>
          <a:xfrm>
            <a:off x="7478486" y="3429000"/>
            <a:ext cx="2590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여기는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‘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’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입니다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590663-2C94-6213-180B-1CA189F6372E}"/>
              </a:ext>
            </a:extLst>
          </p:cNvPr>
          <p:cNvSpPr txBox="1"/>
          <p:nvPr/>
        </p:nvSpPr>
        <p:spPr>
          <a:xfrm>
            <a:off x="7532681" y="1681973"/>
            <a:ext cx="369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 소개 후  마지막으로 대구 창의융합교육원 전경을 보여주며 자막이 상단에 나온다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436</TotalTime>
  <Words>969</Words>
  <Application>Microsoft Office PowerPoint</Application>
  <PresentationFormat>와이드스크린</PresentationFormat>
  <Paragraphs>176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맑은 고딕</vt:lpstr>
      <vt:lpstr>Pretendard Black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36</cp:revision>
  <dcterms:created xsi:type="dcterms:W3CDTF">2019-02-01T01:32:50Z</dcterms:created>
  <dcterms:modified xsi:type="dcterms:W3CDTF">2023-05-10T08:42:09Z</dcterms:modified>
</cp:coreProperties>
</file>