
<file path=[Content_Types].xml><?xml version="1.0" encoding="utf-8"?>
<Types xmlns="http://schemas.openxmlformats.org/package/2006/content-types">
  <Default Extension="bin" ContentType="image/unknown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86" r:id="rId2"/>
    <p:sldId id="287" r:id="rId3"/>
    <p:sldId id="288" r:id="rId4"/>
    <p:sldId id="266" r:id="rId5"/>
    <p:sldId id="265" r:id="rId6"/>
    <p:sldId id="267" r:id="rId7"/>
    <p:sldId id="268" r:id="rId8"/>
    <p:sldId id="272" r:id="rId9"/>
    <p:sldId id="280" r:id="rId10"/>
    <p:sldId id="274" r:id="rId11"/>
    <p:sldId id="284" r:id="rId12"/>
    <p:sldId id="282" r:id="rId13"/>
    <p:sldId id="283" r:id="rId14"/>
    <p:sldId id="285" r:id="rId1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191917"/>
    <a:srgbClr val="8C8B77"/>
    <a:srgbClr val="6EADF8"/>
    <a:srgbClr val="F02113"/>
    <a:srgbClr val="F27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984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2023-05-11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2023-05-11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073BBF3B-9384-D6F5-ACE4-8AF0DA8D0C1F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D0163923-EBB0-BBE9-9EA9-DE44EE5B8CE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A6ED0DF-3DB0-96F2-B470-FEF17ABA04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844" y="474627"/>
            <a:ext cx="5908745" cy="590874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466C9A44-1E9A-2108-6B58-3236B8708F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149" y="5530426"/>
            <a:ext cx="3852948" cy="1043259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20B5AFF-657E-3BDE-D8FB-937A6F1F14ED}"/>
              </a:ext>
            </a:extLst>
          </p:cNvPr>
          <p:cNvSpPr/>
          <p:nvPr/>
        </p:nvSpPr>
        <p:spPr>
          <a:xfrm>
            <a:off x="10662139" y="6383372"/>
            <a:ext cx="1529862" cy="3781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7C6BDA3F-8DC2-8D39-389E-3D729F2E6F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999" y="6405606"/>
            <a:ext cx="1431721" cy="300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989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123038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800" b="1" dirty="0"/>
              <a:t>기획의도</a:t>
            </a:r>
          </a:p>
        </p:txBody>
      </p:sp>
      <p:sp>
        <p:nvSpPr>
          <p:cNvPr id="6" name="순서도: 처리 5">
            <a:extLst>
              <a:ext uri="{FF2B5EF4-FFF2-40B4-BE49-F238E27FC236}">
                <a16:creationId xmlns:a16="http://schemas.microsoft.com/office/drawing/2014/main" id="{6B7700CF-D111-CC76-C10A-3FE919E308A4}"/>
              </a:ext>
            </a:extLst>
          </p:cNvPr>
          <p:cNvSpPr/>
          <p:nvPr/>
        </p:nvSpPr>
        <p:spPr>
          <a:xfrm>
            <a:off x="521677" y="1406769"/>
            <a:ext cx="8663354" cy="3135923"/>
          </a:xfrm>
          <a:prstGeom prst="flowChartProcess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B4DA73-9643-EF2C-297B-79CBE8B51811}"/>
              </a:ext>
            </a:extLst>
          </p:cNvPr>
          <p:cNvSpPr txBox="1"/>
          <p:nvPr/>
        </p:nvSpPr>
        <p:spPr>
          <a:xfrm>
            <a:off x="689584" y="1541575"/>
            <a:ext cx="1081283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현재 신재생에너지가 관심이 많아지고 있는 가운데</a:t>
            </a:r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과거에 나우루가 가졌던 한정된 자원을 소모하여 생긴 문제를 통해</a:t>
            </a:r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심각성을 알아보고 우리가 이에 대한 대안을 고민하고 </a:t>
            </a:r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한정된 자원을 대체할</a:t>
            </a:r>
            <a:r>
              <a:rPr lang="en-US" altLang="ko-KR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 </a:t>
            </a:r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신재생에너지 기술을 </a:t>
            </a:r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보고 체험할 수 있는 기회를 제공하는</a:t>
            </a:r>
            <a:r>
              <a:rPr lang="en-US" altLang="ko-KR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 ‘</a:t>
            </a:r>
            <a:r>
              <a:rPr lang="ko-KR" altLang="en-US" dirty="0" err="1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경북테크노파크</a:t>
            </a:r>
            <a:r>
              <a:rPr lang="en-US" altLang="ko-KR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’</a:t>
            </a:r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의 홍보와 인지도를 향상시키기 위함</a:t>
            </a:r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500104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123038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800" b="1" dirty="0"/>
              <a:t>촬영장비</a:t>
            </a:r>
            <a:r>
              <a:rPr lang="en-US" altLang="ko-KR" sz="2800" b="1" dirty="0"/>
              <a:t>&amp;</a:t>
            </a:r>
            <a:r>
              <a:rPr lang="ko-KR" altLang="en-US" sz="2800" b="1" dirty="0"/>
              <a:t>도구</a:t>
            </a:r>
          </a:p>
        </p:txBody>
      </p:sp>
      <p:sp>
        <p:nvSpPr>
          <p:cNvPr id="6" name="순서도: 처리 5">
            <a:extLst>
              <a:ext uri="{FF2B5EF4-FFF2-40B4-BE49-F238E27FC236}">
                <a16:creationId xmlns:a16="http://schemas.microsoft.com/office/drawing/2014/main" id="{6B7700CF-D111-CC76-C10A-3FE919E308A4}"/>
              </a:ext>
            </a:extLst>
          </p:cNvPr>
          <p:cNvSpPr/>
          <p:nvPr/>
        </p:nvSpPr>
        <p:spPr>
          <a:xfrm>
            <a:off x="404768" y="1183175"/>
            <a:ext cx="8733369" cy="4107119"/>
          </a:xfrm>
          <a:prstGeom prst="flowChartProcess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B4DA73-9643-EF2C-297B-79CBE8B51811}"/>
              </a:ext>
            </a:extLst>
          </p:cNvPr>
          <p:cNvSpPr txBox="1"/>
          <p:nvPr/>
        </p:nvSpPr>
        <p:spPr>
          <a:xfrm>
            <a:off x="689584" y="1541575"/>
            <a:ext cx="10812831" cy="4191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9250" marR="6350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ko-KR" sz="1800" b="1" kern="0" spc="-100" dirty="0">
                <a:solidFill>
                  <a:srgbClr val="000000"/>
                </a:solidFill>
                <a:effectLst/>
                <a:latin typeface="Malgun Gothic" panose="020B0503020000020004" pitchFamily="34" charset="-127"/>
              </a:rPr>
              <a:t>Cam 1 - Panasonic Lumix DC - GH6 / lens - </a:t>
            </a:r>
            <a:r>
              <a:rPr lang="ko-KR" altLang="en-US" sz="1800" b="1" kern="0" spc="-100" dirty="0" err="1">
                <a:solidFill>
                  <a:srgbClr val="000000"/>
                </a:solidFill>
                <a:effectLst/>
                <a:ea typeface="Malgun Gothic" panose="020B0503020000020004" pitchFamily="34" charset="-127"/>
              </a:rPr>
              <a:t>삼양</a:t>
            </a:r>
            <a:r>
              <a:rPr lang="ko-KR" altLang="en-US" sz="1800" b="1" kern="0" spc="-100" dirty="0">
                <a:solidFill>
                  <a:srgbClr val="000000"/>
                </a:solidFill>
                <a:effectLst/>
                <a:ea typeface="Malgun Gothic" panose="020B0503020000020004" pitchFamily="34" charset="-127"/>
              </a:rPr>
              <a:t> </a:t>
            </a:r>
            <a:r>
              <a:rPr lang="en-US" altLang="ko-KR" sz="1800" b="1" kern="0" spc="-100" dirty="0">
                <a:solidFill>
                  <a:srgbClr val="000000"/>
                </a:solidFill>
                <a:effectLst/>
                <a:latin typeface="Malgun Gothic" panose="020B0503020000020004" pitchFamily="34" charset="-127"/>
              </a:rPr>
              <a:t>AF 24-70mm F2.8 FE </a:t>
            </a:r>
            <a:r>
              <a:rPr lang="ko-KR" altLang="en-US" sz="1800" b="1" kern="0" spc="-100" dirty="0">
                <a:solidFill>
                  <a:srgbClr val="000000"/>
                </a:solidFill>
                <a:effectLst/>
                <a:ea typeface="Malgun Gothic" panose="020B0503020000020004" pitchFamily="34" charset="-127"/>
              </a:rPr>
              <a:t>줌렌즈</a:t>
            </a:r>
            <a:endParaRPr lang="en-US" altLang="ko-KR" sz="1800" b="1" kern="0" spc="-100" dirty="0">
              <a:solidFill>
                <a:srgbClr val="000000"/>
              </a:solidFill>
              <a:effectLst/>
              <a:ea typeface="Malgun Gothic" panose="020B0503020000020004" pitchFamily="34" charset="-127"/>
            </a:endParaRPr>
          </a:p>
          <a:p>
            <a:pPr marL="349250" marR="6350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ko-KR" altLang="en-US" sz="1800" b="1" kern="0" spc="-100" dirty="0">
              <a:solidFill>
                <a:srgbClr val="000000"/>
              </a:solidFill>
              <a:effectLst/>
            </a:endParaRPr>
          </a:p>
          <a:p>
            <a:pPr marL="349250" marR="6350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ko-KR" sz="1800" b="1" kern="0" spc="-100" dirty="0">
                <a:effectLst/>
                <a:latin typeface="Malgun Gothic" panose="020B0503020000020004" pitchFamily="34" charset="-127"/>
              </a:rPr>
              <a:t>Cam 2 - Panasonic ag cx10 / DC-BS1H (L-Mount)</a:t>
            </a:r>
          </a:p>
          <a:p>
            <a:pPr marL="349250" marR="6350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altLang="ko-KR" sz="1800" b="1" kern="0" spc="0" dirty="0">
              <a:effectLst/>
            </a:endParaRPr>
          </a:p>
          <a:p>
            <a:pPr marL="349250" marR="6350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ko-KR" sz="1800" b="1" kern="0" spc="-100" dirty="0">
                <a:solidFill>
                  <a:srgbClr val="000000"/>
                </a:solidFill>
                <a:effectLst/>
                <a:latin typeface="Malgun Gothic" panose="020B0503020000020004" pitchFamily="34" charset="-127"/>
              </a:rPr>
              <a:t>Cam 3 - Panasonic AK-HC3900 , gear - AK-HVF70 / AK-ACU500 / AK-HRP200</a:t>
            </a:r>
          </a:p>
          <a:p>
            <a:pPr marL="349250" marR="6350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altLang="ko-KR" sz="1800" b="1" kern="0" spc="0" dirty="0">
              <a:solidFill>
                <a:srgbClr val="000000"/>
              </a:solidFill>
              <a:effectLst/>
            </a:endParaRPr>
          </a:p>
          <a:p>
            <a:pPr marL="349250" marR="6350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ko-KR" sz="1800" b="1" kern="0" spc="-100" dirty="0" err="1">
                <a:solidFill>
                  <a:srgbClr val="000000"/>
                </a:solidFill>
                <a:effectLst/>
                <a:latin typeface="Malgun Gothic" panose="020B0503020000020004" pitchFamily="34" charset="-127"/>
              </a:rPr>
              <a:t>MIc</a:t>
            </a:r>
            <a:r>
              <a:rPr lang="en-US" altLang="ko-KR" sz="1800" b="1" kern="0" spc="-100" dirty="0">
                <a:solidFill>
                  <a:srgbClr val="000000"/>
                </a:solidFill>
                <a:effectLst/>
                <a:latin typeface="Malgun Gothic" panose="020B0503020000020004" pitchFamily="34" charset="-127"/>
              </a:rPr>
              <a:t> - </a:t>
            </a:r>
            <a:r>
              <a:rPr lang="ko-KR" altLang="en-US" sz="1800" b="1" kern="0" spc="-100" dirty="0" err="1">
                <a:solidFill>
                  <a:srgbClr val="000000"/>
                </a:solidFill>
                <a:effectLst/>
                <a:ea typeface="Malgun Gothic" panose="020B0503020000020004" pitchFamily="34" charset="-127"/>
              </a:rPr>
              <a:t>로데</a:t>
            </a:r>
            <a:r>
              <a:rPr lang="ko-KR" altLang="en-US" sz="1800" b="1" kern="0" spc="-100" dirty="0">
                <a:solidFill>
                  <a:srgbClr val="000000"/>
                </a:solidFill>
                <a:effectLst/>
                <a:ea typeface="Malgun Gothic" panose="020B0503020000020004" pitchFamily="34" charset="-127"/>
              </a:rPr>
              <a:t> </a:t>
            </a:r>
            <a:r>
              <a:rPr lang="en-US" altLang="ko-KR" sz="1800" b="1" kern="0" spc="-100" dirty="0">
                <a:solidFill>
                  <a:srgbClr val="000000"/>
                </a:solidFill>
                <a:effectLst/>
                <a:latin typeface="Malgun Gothic" panose="020B0503020000020004" pitchFamily="34" charset="-127"/>
              </a:rPr>
              <a:t>NTG5 </a:t>
            </a:r>
            <a:r>
              <a:rPr lang="ko-KR" altLang="en-US" sz="1800" b="1" kern="0" spc="-100" dirty="0" err="1">
                <a:solidFill>
                  <a:srgbClr val="000000"/>
                </a:solidFill>
                <a:effectLst/>
                <a:ea typeface="Malgun Gothic" panose="020B0503020000020004" pitchFamily="34" charset="-127"/>
              </a:rPr>
              <a:t>샷건</a:t>
            </a:r>
            <a:r>
              <a:rPr lang="ko-KR" altLang="en-US" sz="1800" b="1" kern="0" spc="-100" dirty="0">
                <a:solidFill>
                  <a:srgbClr val="000000"/>
                </a:solidFill>
                <a:effectLst/>
                <a:ea typeface="Malgun Gothic" panose="020B0503020000020004" pitchFamily="34" charset="-127"/>
              </a:rPr>
              <a:t> 마이크 </a:t>
            </a:r>
            <a:r>
              <a:rPr lang="en-US" altLang="ko-KR" sz="1800" b="1" kern="0" spc="-100" dirty="0">
                <a:solidFill>
                  <a:srgbClr val="000000"/>
                </a:solidFill>
                <a:effectLst/>
                <a:latin typeface="Malgun Gothic" panose="020B0503020000020004" pitchFamily="34" charset="-127"/>
              </a:rPr>
              <a:t>/ lens filter - </a:t>
            </a:r>
            <a:r>
              <a:rPr lang="ko-KR" altLang="en-US" sz="1800" b="1" kern="0" spc="-100" dirty="0">
                <a:solidFill>
                  <a:srgbClr val="000000"/>
                </a:solidFill>
                <a:effectLst/>
                <a:ea typeface="Malgun Gothic" panose="020B0503020000020004" pitchFamily="34" charset="-127"/>
              </a:rPr>
              <a:t>호야 </a:t>
            </a:r>
            <a:r>
              <a:rPr lang="en-US" altLang="ko-KR" sz="1800" b="1" kern="0" spc="-100" dirty="0">
                <a:solidFill>
                  <a:srgbClr val="000000"/>
                </a:solidFill>
                <a:effectLst/>
                <a:latin typeface="Malgun Gothic" panose="020B0503020000020004" pitchFamily="34" charset="-127"/>
              </a:rPr>
              <a:t>Cross 6X (Cross filter)</a:t>
            </a:r>
          </a:p>
          <a:p>
            <a:pPr marL="349250" marR="63500" indent="-28575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altLang="ko-KR" b="1" kern="0" spc="-100" dirty="0">
              <a:solidFill>
                <a:srgbClr val="000000"/>
              </a:solidFill>
              <a:latin typeface="Malgun Gothic" panose="020B0503020000020004" pitchFamily="34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  <a:p>
            <a:endParaRPr lang="en-US" altLang="ko-KR" dirty="0">
              <a:latin typeface="GyeonggiTitleOTF Bold" panose="02020803020101020101" pitchFamily="18" charset="-127"/>
              <a:ea typeface="GyeonggiTitleOTF Bold" panose="020208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306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D77ABAF-F211-9CB1-6336-BB75556037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CFDEB54-6C1D-67D9-B02F-1E780AE4E3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47099"/>
            <a:ext cx="7014499" cy="3725926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74260" y="643620"/>
            <a:ext cx="60946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3600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자원의 판도라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269ACF06-471B-F4AC-1F27-2644E76F6B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9706" y="1822305"/>
            <a:ext cx="3162294" cy="439207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3CA624B-9E35-5224-8BD1-616D4E0E3B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200" y="2750400"/>
            <a:ext cx="2544255" cy="18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370936" y="5296425"/>
            <a:ext cx="4406536" cy="622614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>
                <a:solidFill>
                  <a:srgbClr val="0070C0"/>
                </a:solidFill>
              </a:rPr>
              <a:t>Turn around and go </a:t>
            </a:r>
            <a:r>
              <a:rPr lang="en-US" altLang="ko-KR" dirty="0" err="1">
                <a:solidFill>
                  <a:srgbClr val="0070C0"/>
                </a:solidFill>
              </a:rPr>
              <a:t>thrupence</a:t>
            </a:r>
            <a:r>
              <a:rPr lang="en-US" altLang="ko-KR" dirty="0">
                <a:solidFill>
                  <a:srgbClr val="0070C0"/>
                </a:solidFill>
              </a:rPr>
              <a:t> (</a:t>
            </a:r>
            <a:r>
              <a:rPr lang="ko-KR" altLang="en-US" dirty="0">
                <a:solidFill>
                  <a:srgbClr val="0070C0"/>
                </a:solidFill>
              </a:rPr>
              <a:t>출처</a:t>
            </a:r>
            <a:r>
              <a:rPr lang="en-US" altLang="ko-KR" dirty="0">
                <a:solidFill>
                  <a:srgbClr val="0070C0"/>
                </a:solidFill>
              </a:rPr>
              <a:t>-</a:t>
            </a:r>
            <a:r>
              <a:rPr lang="en-US" altLang="ko-KR" dirty="0" err="1">
                <a:solidFill>
                  <a:srgbClr val="0070C0"/>
                </a:solidFill>
              </a:rPr>
              <a:t>musicbed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07’ ~ 20’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1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여러가자</a:t>
            </a:r>
            <a:r>
              <a:rPr lang="en-US" altLang="ko-KR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>
                <a:solidFill>
                  <a:srgbClr val="0070C0"/>
                </a:solidFill>
              </a:rPr>
              <a:t>장면을 </a:t>
            </a:r>
            <a:r>
              <a:rPr lang="ko-KR" altLang="en-US" sz="1000" dirty="0" err="1">
                <a:solidFill>
                  <a:srgbClr val="0070C0"/>
                </a:solidFill>
              </a:rPr>
              <a:t>트랜지션을</a:t>
            </a:r>
            <a:r>
              <a:rPr lang="ko-KR" altLang="en-US" sz="1000" dirty="0">
                <a:solidFill>
                  <a:srgbClr val="0070C0"/>
                </a:solidFill>
              </a:rPr>
              <a:t> 통해 보여줌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화면 구성 </a:t>
            </a:r>
            <a:r>
              <a:rPr lang="en-US" altLang="ko-KR" sz="1000" dirty="0">
                <a:solidFill>
                  <a:srgbClr val="0070C0"/>
                </a:solidFill>
              </a:rPr>
              <a:t>– </a:t>
            </a:r>
            <a:r>
              <a:rPr lang="ko-KR" altLang="en-US" sz="1000" dirty="0">
                <a:solidFill>
                  <a:srgbClr val="0070C0"/>
                </a:solidFill>
              </a:rPr>
              <a:t>타이틀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부제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방송사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자막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 err="1">
                <a:solidFill>
                  <a:srgbClr val="0070C0"/>
                </a:solidFill>
              </a:rPr>
              <a:t>영상클립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Sequence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en-US" altLang="ko-KR" sz="1000" dirty="0">
                <a:solidFill>
                  <a:srgbClr val="0070C0"/>
                </a:solidFill>
              </a:rPr>
              <a:t>–</a:t>
            </a:r>
            <a:r>
              <a:rPr lang="ko-KR" altLang="en-US" sz="1000" dirty="0">
                <a:solidFill>
                  <a:srgbClr val="0070C0"/>
                </a:solidFill>
              </a:rPr>
              <a:t> 빙하가 붕괴되는 장면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현 </a:t>
            </a:r>
            <a:r>
              <a:rPr lang="en-US" altLang="ko-KR" sz="1000" dirty="0">
                <a:solidFill>
                  <a:srgbClr val="0070C0"/>
                </a:solidFill>
              </a:rPr>
              <a:t>Sequence </a:t>
            </a:r>
            <a:r>
              <a:rPr lang="ko-KR" altLang="en-US" sz="1000" dirty="0">
                <a:solidFill>
                  <a:srgbClr val="0070C0"/>
                </a:solidFill>
              </a:rPr>
              <a:t>에서의 </a:t>
            </a:r>
            <a:r>
              <a:rPr lang="ko-KR" altLang="en-US" sz="1000" dirty="0" err="1">
                <a:solidFill>
                  <a:srgbClr val="0070C0"/>
                </a:solidFill>
              </a:rPr>
              <a:t>내래이션은</a:t>
            </a:r>
            <a:r>
              <a:rPr lang="ko-KR" altLang="en-US" sz="1000" dirty="0">
                <a:solidFill>
                  <a:srgbClr val="0070C0"/>
                </a:solidFill>
              </a:rPr>
              <a:t> 없음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각 장면마다 서로 </a:t>
            </a:r>
            <a:r>
              <a:rPr lang="ko-KR" altLang="en-US" sz="1000" dirty="0" err="1">
                <a:solidFill>
                  <a:srgbClr val="0070C0"/>
                </a:solidFill>
              </a:rPr>
              <a:t>댜른</a:t>
            </a:r>
            <a:r>
              <a:rPr lang="ko-KR" altLang="en-US" sz="1000" dirty="0">
                <a:solidFill>
                  <a:srgbClr val="0070C0"/>
                </a:solidFill>
              </a:rPr>
              <a:t> 지역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시간만 간략하게 표기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 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1BB734-17C3-F267-CE9E-1011E906743D}"/>
              </a:ext>
            </a:extLst>
          </p:cNvPr>
          <p:cNvSpPr txBox="1"/>
          <p:nvPr/>
        </p:nvSpPr>
        <p:spPr>
          <a:xfrm>
            <a:off x="1023750" y="4563028"/>
            <a:ext cx="3804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빙하가 붕괴되는 장면을 보여주면서 시작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670136A4-EFD6-F36D-FAC6-3EC1202D8A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0" t="1891" r="13884"/>
          <a:stretch/>
        </p:blipFill>
        <p:spPr>
          <a:xfrm>
            <a:off x="750150" y="1347951"/>
            <a:ext cx="3117600" cy="3007503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A862DF27-191E-1A9E-2F2D-01FD7EB153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97" t="-900" r="10305" b="900"/>
          <a:stretch/>
        </p:blipFill>
        <p:spPr>
          <a:xfrm>
            <a:off x="3867750" y="1318945"/>
            <a:ext cx="3052800" cy="3036510"/>
          </a:xfrm>
          <a:prstGeom prst="rect">
            <a:avLst/>
          </a:prstGeom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528591C6-8D6C-81E4-FDE4-B9F09D4228C8}"/>
              </a:ext>
            </a:extLst>
          </p:cNvPr>
          <p:cNvSpPr/>
          <p:nvPr/>
        </p:nvSpPr>
        <p:spPr>
          <a:xfrm>
            <a:off x="3684150" y="2555503"/>
            <a:ext cx="367200" cy="7128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45CE62C-F9C4-DA0F-ED96-FF8C840A9A27}"/>
              </a:ext>
            </a:extLst>
          </p:cNvPr>
          <p:cNvSpPr txBox="1"/>
          <p:nvPr/>
        </p:nvSpPr>
        <p:spPr>
          <a:xfrm>
            <a:off x="929300" y="3801457"/>
            <a:ext cx="2837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러시아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– </a:t>
            </a:r>
            <a:r>
              <a:rPr lang="ko-KR" altLang="en-US" sz="2000" b="1" dirty="0" err="1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극동해</a:t>
            </a:r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(2023)</a:t>
            </a:r>
            <a:endParaRPr lang="ko-KR" altLang="en-US" sz="2000" b="1" dirty="0">
              <a:highlight>
                <a:srgbClr val="FFFF00"/>
              </a:highlight>
              <a:latin typeface="굴림" panose="020B0600000101010101" pitchFamily="34" charset="-127"/>
              <a:ea typeface="굴림" panose="020B0600000101010101" pitchFamily="34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55762AF-FECA-D530-DAF2-07D2B693F4DC}"/>
              </a:ext>
            </a:extLst>
          </p:cNvPr>
          <p:cNvSpPr txBox="1"/>
          <p:nvPr/>
        </p:nvSpPr>
        <p:spPr>
          <a:xfrm>
            <a:off x="4226632" y="3801457"/>
            <a:ext cx="2837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북극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– </a:t>
            </a:r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빙하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(2022)</a:t>
            </a:r>
            <a:endParaRPr lang="ko-KR" altLang="en-US" sz="2000" b="1" dirty="0">
              <a:highlight>
                <a:srgbClr val="FFFF00"/>
              </a:highlight>
              <a:latin typeface="굴림" panose="020B0600000101010101" pitchFamily="34" charset="-127"/>
              <a:ea typeface="굴림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>
            <a:extLst>
              <a:ext uri="{FF2B5EF4-FFF2-40B4-BE49-F238E27FC236}">
                <a16:creationId xmlns:a16="http://schemas.microsoft.com/office/drawing/2014/main" id="{996ABEA3-5333-4893-8B50-9B2E7BCBDA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598" y="1045989"/>
            <a:ext cx="2608860" cy="2266012"/>
          </a:xfr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20C40A26-31F9-0129-780C-943066B6D1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5" t="3018" r="4905"/>
          <a:stretch/>
        </p:blipFill>
        <p:spPr>
          <a:xfrm>
            <a:off x="3775598" y="1045989"/>
            <a:ext cx="2608860" cy="226601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C77B4576-540F-FC92-2114-C340D4EA88F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6"/>
          <a:stretch/>
        </p:blipFill>
        <p:spPr>
          <a:xfrm>
            <a:off x="931598" y="3545999"/>
            <a:ext cx="2608860" cy="2266012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2440178D-836F-9BBF-DA63-148235AF298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" t="2" r="2059" b="-1"/>
          <a:stretch/>
        </p:blipFill>
        <p:spPr>
          <a:xfrm>
            <a:off x="3775599" y="3545999"/>
            <a:ext cx="2608860" cy="226601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992A8AA-25F0-B8F8-62CD-31ACB762763E}"/>
              </a:ext>
            </a:extLst>
          </p:cNvPr>
          <p:cNvSpPr txBox="1"/>
          <p:nvPr/>
        </p:nvSpPr>
        <p:spPr>
          <a:xfrm>
            <a:off x="931598" y="2942669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#1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41E48F8-DA75-4AE6-1062-11D909B11554}"/>
              </a:ext>
            </a:extLst>
          </p:cNvPr>
          <p:cNvSpPr txBox="1"/>
          <p:nvPr/>
        </p:nvSpPr>
        <p:spPr>
          <a:xfrm>
            <a:off x="3775598" y="2942669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#2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8B6E4E-0059-3581-0195-7E982DB4865E}"/>
              </a:ext>
            </a:extLst>
          </p:cNvPr>
          <p:cNvSpPr txBox="1"/>
          <p:nvPr/>
        </p:nvSpPr>
        <p:spPr>
          <a:xfrm>
            <a:off x="931598" y="5442678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#3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F6688E6-1264-0FEF-B3E5-630963F47083}"/>
              </a:ext>
            </a:extLst>
          </p:cNvPr>
          <p:cNvSpPr txBox="1"/>
          <p:nvPr/>
        </p:nvSpPr>
        <p:spPr>
          <a:xfrm>
            <a:off x="3761160" y="5442678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#4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9" name="텍스트 개체 틀 4">
            <a:extLst>
              <a:ext uri="{FF2B5EF4-FFF2-40B4-BE49-F238E27FC236}">
                <a16:creationId xmlns:a16="http://schemas.microsoft.com/office/drawing/2014/main" id="{F4C0B3E9-56BF-3836-009A-02B5DDC143B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21’ ~ 26’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108C584C-18EC-A6C1-29B4-2ECB2FF47FF4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3D</a:t>
            </a:r>
            <a:r>
              <a:rPr lang="ko-KR" altLang="en-US" sz="1000" dirty="0">
                <a:solidFill>
                  <a:srgbClr val="0070C0"/>
                </a:solidFill>
              </a:rPr>
              <a:t> 입체 지구본에서 점차 작은 섬 하나를 확대함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확대 비율에 따라서 </a:t>
            </a:r>
            <a:r>
              <a:rPr lang="ko-KR" altLang="en-US" sz="1000" dirty="0" err="1">
                <a:solidFill>
                  <a:srgbClr val="0070C0"/>
                </a:solidFill>
              </a:rPr>
              <a:t>내래이션이</a:t>
            </a:r>
            <a:r>
              <a:rPr lang="ko-KR" altLang="en-US" sz="1000" dirty="0">
                <a:solidFill>
                  <a:srgbClr val="0070C0"/>
                </a:solidFill>
              </a:rPr>
              <a:t> 그 장면에 맞는 장소를 해설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180020EC-0203-9B45-681B-2A15666C0C12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-1900</a:t>
            </a:r>
            <a:r>
              <a:rPr lang="ko-KR" altLang="en-US" sz="1000" dirty="0">
                <a:solidFill>
                  <a:srgbClr val="0070C0"/>
                </a:solidFill>
              </a:rPr>
              <a:t>년 지구 </a:t>
            </a:r>
            <a:r>
              <a:rPr lang="en-US" altLang="ko-KR" sz="1000" dirty="0">
                <a:solidFill>
                  <a:srgbClr val="0070C0"/>
                </a:solidFill>
              </a:rPr>
              <a:t>(#1)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오세아니아 부근 </a:t>
            </a:r>
            <a:r>
              <a:rPr lang="en-US" altLang="ko-KR" sz="1000" dirty="0">
                <a:solidFill>
                  <a:srgbClr val="0070C0"/>
                </a:solidFill>
              </a:rPr>
              <a:t>(#2)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한 작은 외딴섬 </a:t>
            </a:r>
            <a:r>
              <a:rPr lang="en-US" altLang="ko-KR" sz="1000" dirty="0">
                <a:solidFill>
                  <a:srgbClr val="0070C0"/>
                </a:solidFill>
              </a:rPr>
              <a:t>(#3)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 </a:t>
            </a:r>
            <a:r>
              <a:rPr lang="en-US" altLang="ko-KR" sz="1000" dirty="0">
                <a:solidFill>
                  <a:srgbClr val="0070C0"/>
                </a:solidFill>
              </a:rPr>
              <a:t>(#4)</a:t>
            </a:r>
          </a:p>
        </p:txBody>
      </p:sp>
      <p:sp>
        <p:nvSpPr>
          <p:cNvPr id="23" name="텍스트 개체 틀 3">
            <a:extLst>
              <a:ext uri="{FF2B5EF4-FFF2-40B4-BE49-F238E27FC236}">
                <a16:creationId xmlns:a16="http://schemas.microsoft.com/office/drawing/2014/main" id="{50434DF0-0E09-B512-94A6-2F4461822577}"/>
              </a:ext>
            </a:extLst>
          </p:cNvPr>
          <p:cNvSpPr txBox="1">
            <a:spLocks/>
          </p:cNvSpPr>
          <p:nvPr/>
        </p:nvSpPr>
        <p:spPr>
          <a:xfrm>
            <a:off x="7386574" y="557600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300" dirty="0">
                <a:solidFill>
                  <a:srgbClr val="0070C0"/>
                </a:solidFill>
              </a:rPr>
              <a:t>Turn around and go </a:t>
            </a:r>
            <a:r>
              <a:rPr lang="en-US" altLang="ko-KR" sz="1300" dirty="0" err="1">
                <a:solidFill>
                  <a:srgbClr val="0070C0"/>
                </a:solidFill>
              </a:rPr>
              <a:t>thrupence</a:t>
            </a:r>
            <a:r>
              <a:rPr lang="en-US" altLang="ko-KR" sz="1300" dirty="0">
                <a:solidFill>
                  <a:srgbClr val="0070C0"/>
                </a:solidFill>
              </a:rPr>
              <a:t> (</a:t>
            </a:r>
            <a:r>
              <a:rPr lang="ko-KR" altLang="en-US" sz="1300" dirty="0">
                <a:solidFill>
                  <a:srgbClr val="0070C0"/>
                </a:solidFill>
              </a:rPr>
              <a:t>출처</a:t>
            </a:r>
            <a:r>
              <a:rPr lang="en-US" altLang="ko-KR" sz="1300" dirty="0">
                <a:solidFill>
                  <a:srgbClr val="0070C0"/>
                </a:solidFill>
              </a:rPr>
              <a:t>-</a:t>
            </a:r>
            <a:r>
              <a:rPr lang="en-US" altLang="ko-KR" sz="1300" dirty="0" err="1">
                <a:solidFill>
                  <a:srgbClr val="0070C0"/>
                </a:solidFill>
              </a:rPr>
              <a:t>musicbed</a:t>
            </a:r>
            <a:r>
              <a:rPr lang="en-US" altLang="ko-KR" sz="1300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81719563-C4EA-65BD-A81F-5F6369154D9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2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09AE075-CCFE-4C9A-8528-6B7A465475BD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9B3CC65-32D2-931E-DC24-E6DF5CC70339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7A69E540-7C5F-7C63-44F5-8BED8A351FD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708A6B5C-D02C-14F9-6572-1E2196A387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450" y="3185886"/>
            <a:ext cx="4537226" cy="2722336"/>
          </a:xfrm>
          <a:prstGeom prst="rect">
            <a:avLst/>
          </a:prstGeom>
        </p:spPr>
      </p:pic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98F9C5F6-6F41-228D-351B-DDCD100996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9" t="-11291" r="34293" b="21983"/>
          <a:stretch/>
        </p:blipFill>
        <p:spPr>
          <a:xfrm>
            <a:off x="614136" y="1087664"/>
            <a:ext cx="4227641" cy="2616874"/>
          </a:xfrm>
        </p:spPr>
      </p:pic>
      <p:sp>
        <p:nvSpPr>
          <p:cNvPr id="9" name="화살표: 왼쪽으로 구부러짐 8">
            <a:extLst>
              <a:ext uri="{FF2B5EF4-FFF2-40B4-BE49-F238E27FC236}">
                <a16:creationId xmlns:a16="http://schemas.microsoft.com/office/drawing/2014/main" id="{08412712-6FED-A715-F5A8-65779D1BFC33}"/>
              </a:ext>
            </a:extLst>
          </p:cNvPr>
          <p:cNvSpPr/>
          <p:nvPr/>
        </p:nvSpPr>
        <p:spPr>
          <a:xfrm>
            <a:off x="5109029" y="2630715"/>
            <a:ext cx="805543" cy="1211942"/>
          </a:xfrm>
          <a:prstGeom prst="curvedLeftArrow">
            <a:avLst/>
          </a:prstGeom>
          <a:solidFill>
            <a:srgbClr val="F021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" name="화살표: 왼쪽으로 구부러짐 10">
            <a:extLst>
              <a:ext uri="{FF2B5EF4-FFF2-40B4-BE49-F238E27FC236}">
                <a16:creationId xmlns:a16="http://schemas.microsoft.com/office/drawing/2014/main" id="{8213786D-A43C-3DFF-5DC1-C88CE8CF6A47}"/>
              </a:ext>
            </a:extLst>
          </p:cNvPr>
          <p:cNvSpPr/>
          <p:nvPr/>
        </p:nvSpPr>
        <p:spPr>
          <a:xfrm flipH="1" flipV="1">
            <a:off x="1720850" y="3235059"/>
            <a:ext cx="805543" cy="1211942"/>
          </a:xfrm>
          <a:prstGeom prst="curvedLeftArrow">
            <a:avLst/>
          </a:prstGeom>
          <a:solidFill>
            <a:srgbClr val="F021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A4349B30-298A-E347-2011-376990854C92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아름다운 나우루의 전경과 황폐해진 광산을 연속적으로 전환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색보정을 통해 비극과 신비를 오갈 수 있도록 전개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718F938-78AC-5D23-5357-87FFA6FB704E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한때 아름다웠던 이 도시 나우루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하지면 현재의 모습은 </a:t>
            </a:r>
            <a:r>
              <a:rPr lang="ko-KR" altLang="en-US" sz="1000" dirty="0" err="1">
                <a:solidFill>
                  <a:srgbClr val="0070C0"/>
                </a:solidFill>
              </a:rPr>
              <a:t>보시다와</a:t>
            </a:r>
            <a:r>
              <a:rPr lang="ko-KR" altLang="en-US" sz="1000" dirty="0">
                <a:solidFill>
                  <a:srgbClr val="0070C0"/>
                </a:solidFill>
              </a:rPr>
              <a:t> 같이 황폐해진 모습입니다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어떤 일이 나우루를 이렇게 </a:t>
            </a:r>
            <a:r>
              <a:rPr lang="ko-KR" altLang="en-US" sz="1000" dirty="0" err="1">
                <a:solidFill>
                  <a:srgbClr val="0070C0"/>
                </a:solidFill>
              </a:rPr>
              <a:t>바꿔놓았을까요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텍스트 개체 틀 3">
            <a:extLst>
              <a:ext uri="{FF2B5EF4-FFF2-40B4-BE49-F238E27FC236}">
                <a16:creationId xmlns:a16="http://schemas.microsoft.com/office/drawing/2014/main" id="{000A0F8F-F1AB-3EC6-6DED-AB1D5924E2A6}"/>
              </a:ext>
            </a:extLst>
          </p:cNvPr>
          <p:cNvSpPr txBox="1">
            <a:spLocks/>
          </p:cNvSpPr>
          <p:nvPr/>
        </p:nvSpPr>
        <p:spPr>
          <a:xfrm>
            <a:off x="7423150" y="5358384"/>
            <a:ext cx="4281170" cy="658368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>
                <a:solidFill>
                  <a:srgbClr val="0070C0"/>
                </a:solidFill>
              </a:rPr>
              <a:t>Turn around and go </a:t>
            </a:r>
            <a:r>
              <a:rPr lang="en-US" altLang="ko-KR" dirty="0" err="1">
                <a:solidFill>
                  <a:srgbClr val="0070C0"/>
                </a:solidFill>
              </a:rPr>
              <a:t>thrupence</a:t>
            </a:r>
            <a:r>
              <a:rPr lang="en-US" altLang="ko-KR" dirty="0">
                <a:solidFill>
                  <a:srgbClr val="0070C0"/>
                </a:solidFill>
              </a:rPr>
              <a:t> (</a:t>
            </a:r>
            <a:r>
              <a:rPr lang="ko-KR" altLang="en-US" dirty="0">
                <a:solidFill>
                  <a:srgbClr val="0070C0"/>
                </a:solidFill>
              </a:rPr>
              <a:t>출처</a:t>
            </a:r>
            <a:r>
              <a:rPr lang="en-US" altLang="ko-KR" dirty="0">
                <a:solidFill>
                  <a:srgbClr val="0070C0"/>
                </a:solidFill>
              </a:rPr>
              <a:t>-</a:t>
            </a:r>
            <a:r>
              <a:rPr lang="en-US" altLang="ko-KR" dirty="0" err="1">
                <a:solidFill>
                  <a:srgbClr val="0070C0"/>
                </a:solidFill>
              </a:rPr>
              <a:t>musicbed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263949FC-450B-3096-57E3-06A6027685D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27’ ~ 60’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83A95DE7-E007-64FE-3412-4EE382F396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519" y="1662063"/>
            <a:ext cx="4823052" cy="3220408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1552F3A-560A-FE49-CB0E-937C87CB9F42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89464A1D-CBBA-803F-0B01-4604CDCBAAC4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나우루에 분포했던 인광석에 대한 정보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7A3984D-848E-15EF-94C5-902306A3482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이 광석은 나우루 전역에 걸쳐 분포했습니다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나우루는 기반시설을 이용해 인광석을 채굴하였고</a:t>
            </a:r>
            <a:r>
              <a:rPr lang="en-US" altLang="ko-KR" sz="1000" dirty="0">
                <a:solidFill>
                  <a:srgbClr val="0070C0"/>
                </a:solidFill>
              </a:rPr>
              <a:t>~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145CEA-BF14-FF55-21CC-F2CFFCAA493C}"/>
              </a:ext>
            </a:extLst>
          </p:cNvPr>
          <p:cNvSpPr txBox="1"/>
          <p:nvPr/>
        </p:nvSpPr>
        <p:spPr>
          <a:xfrm>
            <a:off x="7423150" y="5488449"/>
            <a:ext cx="6366888" cy="30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300" dirty="0">
                <a:solidFill>
                  <a:srgbClr val="0070C0"/>
                </a:solidFill>
              </a:rPr>
              <a:t>Turn around and go </a:t>
            </a:r>
            <a:r>
              <a:rPr lang="en-US" altLang="ko-KR" sz="1300" dirty="0" err="1">
                <a:solidFill>
                  <a:srgbClr val="0070C0"/>
                </a:solidFill>
              </a:rPr>
              <a:t>thrupence</a:t>
            </a:r>
            <a:r>
              <a:rPr lang="en-US" altLang="ko-KR" sz="1300" dirty="0">
                <a:solidFill>
                  <a:srgbClr val="0070C0"/>
                </a:solidFill>
              </a:rPr>
              <a:t> (</a:t>
            </a:r>
            <a:r>
              <a:rPr lang="ko-KR" altLang="en-US" sz="1300" dirty="0">
                <a:solidFill>
                  <a:srgbClr val="0070C0"/>
                </a:solidFill>
              </a:rPr>
              <a:t>출처</a:t>
            </a:r>
            <a:r>
              <a:rPr lang="en-US" altLang="ko-KR" sz="1300" dirty="0">
                <a:solidFill>
                  <a:srgbClr val="0070C0"/>
                </a:solidFill>
              </a:rPr>
              <a:t>-</a:t>
            </a:r>
            <a:r>
              <a:rPr lang="en-US" altLang="ko-KR" sz="1300" dirty="0" err="1">
                <a:solidFill>
                  <a:srgbClr val="0070C0"/>
                </a:solidFill>
              </a:rPr>
              <a:t>musicbed</a:t>
            </a:r>
            <a:r>
              <a:rPr lang="en-US" altLang="ko-KR" sz="13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9EE8E37-0646-C00C-B019-54019F1F2B5A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415728D9-B0E1-42F8-9DAC-7DB740A1ADD6}"/>
              </a:ext>
            </a:extLst>
          </p:cNvPr>
          <p:cNvSpPr/>
          <p:nvPr/>
        </p:nvSpPr>
        <p:spPr>
          <a:xfrm>
            <a:off x="7423150" y="1340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일본의 수출과 나우루의 수출 비교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나우루의 자원 의존도에 대한 지적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따라서 발생한 문제에 대한 지적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DAE7805D-8628-83CC-0B07-F3AF092373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16" y="1148862"/>
            <a:ext cx="4265886" cy="2265250"/>
          </a:xfrm>
          <a:prstGeom prst="rect">
            <a:avLst/>
          </a:prstGeom>
        </p:spPr>
      </p:pic>
      <p:pic>
        <p:nvPicPr>
          <p:cNvPr id="7" name="내용 개체 틀 5">
            <a:extLst>
              <a:ext uri="{FF2B5EF4-FFF2-40B4-BE49-F238E27FC236}">
                <a16:creationId xmlns:a16="http://schemas.microsoft.com/office/drawing/2014/main" id="{3CB8DA07-1822-A846-2D66-06FB982B8A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997" y="3586212"/>
            <a:ext cx="4083604" cy="212292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91A921D0-CB8D-8641-B201-0C6E7DE22322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기형적인 나우루의 자원 의존도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이유는 </a:t>
            </a:r>
            <a:r>
              <a:rPr lang="ko-KR" altLang="en-US" sz="1000" dirty="0" err="1">
                <a:solidFill>
                  <a:srgbClr val="0070C0"/>
                </a:solidFill>
              </a:rPr>
              <a:t>무엇이였을까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대안은 없을까</a:t>
            </a:r>
            <a:r>
              <a:rPr lang="en-US" altLang="ko-KR" sz="1000" dirty="0">
                <a:solidFill>
                  <a:srgbClr val="0070C0"/>
                </a:solidFill>
              </a:rPr>
              <a:t>.. ~ (</a:t>
            </a:r>
            <a:r>
              <a:rPr lang="ko-KR" altLang="en-US" sz="1000" dirty="0">
                <a:solidFill>
                  <a:srgbClr val="0070C0"/>
                </a:solidFill>
              </a:rPr>
              <a:t>뒤로 연계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C9E7A4-0F6C-B8D4-956B-ED6640AFEA5F}"/>
              </a:ext>
            </a:extLst>
          </p:cNvPr>
          <p:cNvSpPr txBox="1"/>
          <p:nvPr/>
        </p:nvSpPr>
        <p:spPr>
          <a:xfrm>
            <a:off x="7423150" y="5512015"/>
            <a:ext cx="6094476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300" dirty="0">
                <a:solidFill>
                  <a:srgbClr val="0070C0"/>
                </a:solidFill>
              </a:rPr>
              <a:t>Turn around and go </a:t>
            </a:r>
            <a:r>
              <a:rPr lang="en-US" altLang="ko-KR" sz="1300" dirty="0" err="1">
                <a:solidFill>
                  <a:srgbClr val="0070C0"/>
                </a:solidFill>
              </a:rPr>
              <a:t>thrupence</a:t>
            </a:r>
            <a:r>
              <a:rPr lang="en-US" altLang="ko-KR" sz="1300" dirty="0">
                <a:solidFill>
                  <a:srgbClr val="0070C0"/>
                </a:solidFill>
              </a:rPr>
              <a:t> (</a:t>
            </a:r>
            <a:r>
              <a:rPr lang="ko-KR" altLang="en-US" sz="1300" dirty="0">
                <a:solidFill>
                  <a:srgbClr val="0070C0"/>
                </a:solidFill>
              </a:rPr>
              <a:t>출처</a:t>
            </a:r>
            <a:r>
              <a:rPr lang="en-US" altLang="ko-KR" sz="1300" dirty="0">
                <a:solidFill>
                  <a:srgbClr val="0070C0"/>
                </a:solidFill>
              </a:rPr>
              <a:t>-</a:t>
            </a:r>
            <a:r>
              <a:rPr lang="en-US" altLang="ko-KR" sz="1300" dirty="0" err="1">
                <a:solidFill>
                  <a:srgbClr val="0070C0"/>
                </a:solidFill>
              </a:rPr>
              <a:t>musicbed</a:t>
            </a:r>
            <a:r>
              <a:rPr lang="en-US" altLang="ko-KR" sz="13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54620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74910018-34AB-132F-2F9C-C74761CC7B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246554"/>
            <a:ext cx="6172200" cy="411480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07C254E-B6C8-4B4B-F91C-4E2B6CF79745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BCB809B-115B-9800-2ACE-0993D2EFDF5F}"/>
              </a:ext>
            </a:extLst>
          </p:cNvPr>
          <p:cNvSpPr/>
          <p:nvPr/>
        </p:nvSpPr>
        <p:spPr>
          <a:xfrm>
            <a:off x="7423150" y="1342293"/>
            <a:ext cx="4103323" cy="15533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신재생 에너지와 지속 가능한 발전을 위한 기술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친환경 에너지로 대표되고 연상되는 사진들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화석 연료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매립 자원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r>
              <a:rPr lang="ko-KR" altLang="en-US" sz="1000" dirty="0">
                <a:solidFill>
                  <a:srgbClr val="0070C0"/>
                </a:solidFill>
              </a:rPr>
              <a:t>의 소모성과 남은 시간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08D38DF-D7FA-72CE-2E29-3DF0A6AB1B1A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나우루를 반면교사 삼은 과학 기술과 에너지 산업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지역을 보존하고 발전하는 지역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특히 경북을 위주로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맑고 깨끗한 하늘과 초록색 땅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사진 자료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앞으로의 발전을 위해 우리가 할 일은 없을까</a:t>
            </a:r>
            <a:r>
              <a:rPr lang="en-US" altLang="ko-KR" sz="1000" dirty="0">
                <a:solidFill>
                  <a:srgbClr val="0070C0"/>
                </a:solidFill>
              </a:rPr>
              <a:t>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499FB33-3454-0D49-2F45-1649D0713986}"/>
              </a:ext>
            </a:extLst>
          </p:cNvPr>
          <p:cNvSpPr txBox="1"/>
          <p:nvPr/>
        </p:nvSpPr>
        <p:spPr>
          <a:xfrm>
            <a:off x="7423150" y="5512015"/>
            <a:ext cx="6094476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300" dirty="0">
                <a:solidFill>
                  <a:srgbClr val="0070C0"/>
                </a:solidFill>
              </a:rPr>
              <a:t>Turn around and go </a:t>
            </a:r>
            <a:r>
              <a:rPr lang="en-US" altLang="ko-KR" sz="1300" dirty="0" err="1">
                <a:solidFill>
                  <a:srgbClr val="0070C0"/>
                </a:solidFill>
              </a:rPr>
              <a:t>thrupence</a:t>
            </a:r>
            <a:r>
              <a:rPr lang="en-US" altLang="ko-KR" sz="1300" dirty="0">
                <a:solidFill>
                  <a:srgbClr val="0070C0"/>
                </a:solidFill>
              </a:rPr>
              <a:t> (</a:t>
            </a:r>
            <a:r>
              <a:rPr lang="ko-KR" altLang="en-US" sz="1300" dirty="0">
                <a:solidFill>
                  <a:srgbClr val="0070C0"/>
                </a:solidFill>
              </a:rPr>
              <a:t>출처</a:t>
            </a:r>
            <a:r>
              <a:rPr lang="en-US" altLang="ko-KR" sz="1300" dirty="0">
                <a:solidFill>
                  <a:srgbClr val="0070C0"/>
                </a:solidFill>
              </a:rPr>
              <a:t>-</a:t>
            </a:r>
            <a:r>
              <a:rPr lang="en-US" altLang="ko-KR" sz="1300" dirty="0" err="1">
                <a:solidFill>
                  <a:srgbClr val="0070C0"/>
                </a:solidFill>
              </a:rPr>
              <a:t>musicbed</a:t>
            </a:r>
            <a:r>
              <a:rPr lang="en-US" altLang="ko-KR" sz="13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760117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07C254E-B6C8-4B4B-F91C-4E2B6CF79745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08D38DF-D7FA-72CE-2E29-3DF0A6AB1B1A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(</a:t>
            </a:r>
            <a:r>
              <a:rPr lang="ko-KR" altLang="en-US" sz="1000" dirty="0" err="1">
                <a:solidFill>
                  <a:srgbClr val="0070C0"/>
                </a:solidFill>
              </a:rPr>
              <a:t>내래이션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r>
              <a:rPr lang="ko-KR" altLang="en-US" sz="1000" dirty="0">
                <a:solidFill>
                  <a:srgbClr val="0070C0"/>
                </a:solidFill>
              </a:rPr>
              <a:t> 관련된 자료나 설명이 나오면 </a:t>
            </a:r>
            <a:r>
              <a:rPr lang="en-US" altLang="ko-KR" sz="1000" dirty="0">
                <a:solidFill>
                  <a:srgbClr val="0070C0"/>
                </a:solidFill>
              </a:rPr>
              <a:t>TTS</a:t>
            </a:r>
            <a:r>
              <a:rPr lang="ko-KR" altLang="en-US" sz="1000" dirty="0">
                <a:solidFill>
                  <a:srgbClr val="0070C0"/>
                </a:solidFill>
              </a:rPr>
              <a:t>로 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6839A153-CF0F-6BEE-D8C6-5CF1C75B4173}"/>
              </a:ext>
            </a:extLst>
          </p:cNvPr>
          <p:cNvSpPr/>
          <p:nvPr/>
        </p:nvSpPr>
        <p:spPr>
          <a:xfrm>
            <a:off x="7423150" y="1340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>
                <a:solidFill>
                  <a:srgbClr val="0070C0"/>
                </a:solidFill>
              </a:rPr>
              <a:t>한국의 자원에 관련된 사진 몇 개만 </a:t>
            </a:r>
            <a:r>
              <a:rPr lang="en-US" altLang="ko-KR" sz="1000" dirty="0">
                <a:solidFill>
                  <a:srgbClr val="0070C0"/>
                </a:solidFill>
              </a:rPr>
              <a:t>B-Roll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>
                <a:solidFill>
                  <a:srgbClr val="0070C0"/>
                </a:solidFill>
              </a:rPr>
              <a:t>문화과학거점센터의 전국 분포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 err="1">
                <a:solidFill>
                  <a:srgbClr val="0070C0"/>
                </a:solidFill>
              </a:rPr>
              <a:t>경북테크노파크에서</a:t>
            </a:r>
            <a:r>
              <a:rPr lang="ko-KR" altLang="en-US" sz="1000" dirty="0">
                <a:solidFill>
                  <a:srgbClr val="0070C0"/>
                </a:solidFill>
              </a:rPr>
              <a:t> 하는 사업들의 사진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 err="1">
                <a:solidFill>
                  <a:srgbClr val="0070C0"/>
                </a:solidFill>
              </a:rPr>
              <a:t>경북테크노파크에서</a:t>
            </a:r>
            <a:r>
              <a:rPr lang="ko-KR" altLang="en-US" sz="1000" dirty="0">
                <a:solidFill>
                  <a:srgbClr val="0070C0"/>
                </a:solidFill>
              </a:rPr>
              <a:t> 체험할 수 있는 신재생 에너지 체험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pic>
        <p:nvPicPr>
          <p:cNvPr id="10" name="내용 개체 틀 9">
            <a:extLst>
              <a:ext uri="{FF2B5EF4-FFF2-40B4-BE49-F238E27FC236}">
                <a16:creationId xmlns:a16="http://schemas.microsoft.com/office/drawing/2014/main" id="{838D2E94-7254-E514-EBFA-F883435A34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14" y="966788"/>
            <a:ext cx="4298684" cy="4873625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A957739-E343-F3D9-1631-85648F2F8B33}"/>
              </a:ext>
            </a:extLst>
          </p:cNvPr>
          <p:cNvSpPr txBox="1"/>
          <p:nvPr/>
        </p:nvSpPr>
        <p:spPr>
          <a:xfrm>
            <a:off x="7423150" y="5512015"/>
            <a:ext cx="6094476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300" dirty="0">
                <a:solidFill>
                  <a:srgbClr val="0070C0"/>
                </a:solidFill>
              </a:rPr>
              <a:t>Turn around and go </a:t>
            </a:r>
            <a:r>
              <a:rPr lang="en-US" altLang="ko-KR" sz="1300" dirty="0" err="1">
                <a:solidFill>
                  <a:srgbClr val="0070C0"/>
                </a:solidFill>
              </a:rPr>
              <a:t>thrupence</a:t>
            </a:r>
            <a:r>
              <a:rPr lang="en-US" altLang="ko-KR" sz="1300" dirty="0">
                <a:solidFill>
                  <a:srgbClr val="0070C0"/>
                </a:solidFill>
              </a:rPr>
              <a:t> (</a:t>
            </a:r>
            <a:r>
              <a:rPr lang="ko-KR" altLang="en-US" sz="1300" dirty="0">
                <a:solidFill>
                  <a:srgbClr val="0070C0"/>
                </a:solidFill>
              </a:rPr>
              <a:t>출처</a:t>
            </a:r>
            <a:r>
              <a:rPr lang="en-US" altLang="ko-KR" sz="1300" dirty="0">
                <a:solidFill>
                  <a:srgbClr val="0070C0"/>
                </a:solidFill>
              </a:rPr>
              <a:t>-</a:t>
            </a:r>
            <a:r>
              <a:rPr lang="en-US" altLang="ko-KR" sz="1300" dirty="0" err="1">
                <a:solidFill>
                  <a:srgbClr val="0070C0"/>
                </a:solidFill>
              </a:rPr>
              <a:t>musicbed</a:t>
            </a:r>
            <a:r>
              <a:rPr lang="en-US" altLang="ko-KR" sz="13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369011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D4D69F93-4AE6-15BC-BCD2-E61ECC34FA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34" y="1363584"/>
            <a:ext cx="5518503" cy="370420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C8143A-A4E1-F742-1EFF-E471A8C5AC5D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B500CDD-60E6-534B-DF65-655A65698AD6}"/>
              </a:ext>
            </a:extLst>
          </p:cNvPr>
          <p:cNvSpPr/>
          <p:nvPr/>
        </p:nvSpPr>
        <p:spPr>
          <a:xfrm>
            <a:off x="7423150" y="1340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과학문화거점센터와 연계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 err="1">
                <a:solidFill>
                  <a:srgbClr val="0070C0"/>
                </a:solidFill>
              </a:rPr>
              <a:t>경북테크노파크를</a:t>
            </a:r>
            <a:r>
              <a:rPr lang="ko-KR" altLang="en-US" sz="1000" dirty="0">
                <a:solidFill>
                  <a:srgbClr val="0070C0"/>
                </a:solidFill>
              </a:rPr>
              <a:t> 체험하는 사람들 사진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 err="1">
                <a:solidFill>
                  <a:srgbClr val="0070C0"/>
                </a:solidFill>
              </a:rPr>
              <a:t>미존재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경북풍력에너지</a:t>
            </a:r>
            <a:r>
              <a:rPr lang="en-US" altLang="ko-KR" sz="1000" dirty="0">
                <a:solidFill>
                  <a:srgbClr val="0070C0"/>
                </a:solidFill>
              </a:rPr>
              <a:t>(WE)</a:t>
            </a:r>
            <a:r>
              <a:rPr lang="ko-KR" altLang="en-US" sz="1000" dirty="0">
                <a:solidFill>
                  <a:srgbClr val="0070C0"/>
                </a:solidFill>
              </a:rPr>
              <a:t>클러스터의 후방산업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 err="1">
                <a:solidFill>
                  <a:srgbClr val="0070C0"/>
                </a:solidFill>
              </a:rPr>
              <a:t>경북테크노파크의</a:t>
            </a:r>
            <a:r>
              <a:rPr lang="ko-KR" altLang="en-US" sz="1000" dirty="0">
                <a:solidFill>
                  <a:srgbClr val="0070C0"/>
                </a:solidFill>
              </a:rPr>
              <a:t> 성과 및 기술발전 모션그래픽 자료</a:t>
            </a:r>
            <a:r>
              <a:rPr lang="en-US" altLang="ko-KR" sz="1000" dirty="0">
                <a:solidFill>
                  <a:srgbClr val="0070C0"/>
                </a:solidFill>
              </a:rPr>
              <a:t>(CG)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047FBAB-D09C-1BA8-B88C-9DBCDF184228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과학문화거점센터에서 할 수 있는 일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 err="1">
                <a:solidFill>
                  <a:srgbClr val="0070C0"/>
                </a:solidFill>
              </a:rPr>
              <a:t>경북에너지융복합단지</a:t>
            </a:r>
            <a:r>
              <a:rPr lang="ko-KR" altLang="en-US" sz="1000" dirty="0">
                <a:solidFill>
                  <a:srgbClr val="0070C0"/>
                </a:solidFill>
              </a:rPr>
              <a:t> 지정 및 지원사업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-3R</a:t>
            </a:r>
            <a:r>
              <a:rPr lang="ko-KR" altLang="en-US" sz="1000" dirty="0">
                <a:solidFill>
                  <a:srgbClr val="0070C0"/>
                </a:solidFill>
              </a:rPr>
              <a:t>융복합 지역인재 양성 및 배출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그린뉴딜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탄소중립 시대를 이끌어갈 에너지 혁신인재 양성</a:t>
            </a:r>
            <a:r>
              <a:rPr lang="en-US" altLang="ko-KR" sz="1000" dirty="0">
                <a:solidFill>
                  <a:srgbClr val="0070C0"/>
                </a:solidFill>
              </a:rPr>
              <a:t>=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E375C4-9DBB-36F9-5036-3414E29C2F1F}"/>
              </a:ext>
            </a:extLst>
          </p:cNvPr>
          <p:cNvSpPr txBox="1"/>
          <p:nvPr/>
        </p:nvSpPr>
        <p:spPr>
          <a:xfrm>
            <a:off x="7423150" y="5512015"/>
            <a:ext cx="6094476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300" dirty="0">
                <a:solidFill>
                  <a:srgbClr val="0070C0"/>
                </a:solidFill>
              </a:rPr>
              <a:t>Turn around and go </a:t>
            </a:r>
            <a:r>
              <a:rPr lang="en-US" altLang="ko-KR" sz="1300" dirty="0" err="1">
                <a:solidFill>
                  <a:srgbClr val="0070C0"/>
                </a:solidFill>
              </a:rPr>
              <a:t>thrupence</a:t>
            </a:r>
            <a:r>
              <a:rPr lang="en-US" altLang="ko-KR" sz="1300" dirty="0">
                <a:solidFill>
                  <a:srgbClr val="0070C0"/>
                </a:solidFill>
              </a:rPr>
              <a:t> (</a:t>
            </a:r>
            <a:r>
              <a:rPr lang="ko-KR" altLang="en-US" sz="1300" dirty="0">
                <a:solidFill>
                  <a:srgbClr val="0070C0"/>
                </a:solidFill>
              </a:rPr>
              <a:t>출처</a:t>
            </a:r>
            <a:r>
              <a:rPr lang="en-US" altLang="ko-KR" sz="1300" dirty="0">
                <a:solidFill>
                  <a:srgbClr val="0070C0"/>
                </a:solidFill>
              </a:rPr>
              <a:t>-</a:t>
            </a:r>
            <a:r>
              <a:rPr lang="en-US" altLang="ko-KR" sz="1300" dirty="0" err="1">
                <a:solidFill>
                  <a:srgbClr val="0070C0"/>
                </a:solidFill>
              </a:rPr>
              <a:t>musicbed</a:t>
            </a:r>
            <a:r>
              <a:rPr lang="en-US" altLang="ko-KR" sz="13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822374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A31DE84C-6DBA-A283-6744-5564ABEBC6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43465"/>
            <a:ext cx="6172200" cy="4120271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C8143A-A4E1-F742-1EFF-E471A8C5AC5D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B500CDD-60E6-534B-DF65-655A65698AD6}"/>
              </a:ext>
            </a:extLst>
          </p:cNvPr>
          <p:cNvSpPr/>
          <p:nvPr/>
        </p:nvSpPr>
        <p:spPr>
          <a:xfrm>
            <a:off x="7423150" y="1340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 err="1">
                <a:solidFill>
                  <a:srgbClr val="0070C0"/>
                </a:solidFill>
              </a:rPr>
              <a:t>경북테크노파크</a:t>
            </a:r>
            <a:r>
              <a:rPr lang="ko-KR" altLang="en-US" sz="1000" dirty="0">
                <a:solidFill>
                  <a:srgbClr val="0070C0"/>
                </a:solidFill>
              </a:rPr>
              <a:t> 원장님 인터뷰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>
                <a:solidFill>
                  <a:srgbClr val="0070C0"/>
                </a:solidFill>
              </a:rPr>
              <a:t>기관 대표의 한마디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C4CA667-BA23-95D6-7F0C-C5C4878E0391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>
                <a:solidFill>
                  <a:srgbClr val="0070C0"/>
                </a:solidFill>
              </a:rPr>
              <a:t>간단한 인사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(</a:t>
            </a:r>
            <a:r>
              <a:rPr lang="ko-KR" altLang="en-US" sz="1000" dirty="0">
                <a:solidFill>
                  <a:srgbClr val="0070C0"/>
                </a:solidFill>
              </a:rPr>
              <a:t>자막</a:t>
            </a:r>
            <a:r>
              <a:rPr lang="en-US" altLang="ko-KR" sz="1000" dirty="0">
                <a:solidFill>
                  <a:srgbClr val="0070C0"/>
                </a:solidFill>
              </a:rPr>
              <a:t>) </a:t>
            </a:r>
            <a:r>
              <a:rPr lang="ko-KR" altLang="en-US" sz="1000" dirty="0">
                <a:solidFill>
                  <a:srgbClr val="0070C0"/>
                </a:solidFill>
              </a:rPr>
              <a:t>직함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자막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이름 등 간략한 시각 정보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 err="1">
                <a:solidFill>
                  <a:srgbClr val="0070C0"/>
                </a:solidFill>
              </a:rPr>
              <a:t>경북테크노파크에</a:t>
            </a:r>
            <a:r>
              <a:rPr lang="ko-KR" altLang="en-US" sz="1000" dirty="0">
                <a:solidFill>
                  <a:srgbClr val="0070C0"/>
                </a:solidFill>
              </a:rPr>
              <a:t> 대한 간단한 한마디와 시청자에게 할 말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 마무리 하면서 </a:t>
            </a:r>
            <a:r>
              <a:rPr lang="ko-KR" altLang="en-US" sz="1000" dirty="0" err="1">
                <a:solidFill>
                  <a:srgbClr val="0070C0"/>
                </a:solidFill>
              </a:rPr>
              <a:t>홍보멘트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많이 놀러 오세요</a:t>
            </a:r>
            <a:r>
              <a:rPr lang="en-US" altLang="ko-KR" sz="1000" dirty="0">
                <a:solidFill>
                  <a:srgbClr val="0070C0"/>
                </a:solidFill>
              </a:rPr>
              <a:t>~)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379C70A-DA6D-6D81-6D68-AD54435538E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0" t="-39"/>
          <a:stretch/>
        </p:blipFill>
        <p:spPr>
          <a:xfrm>
            <a:off x="838198" y="1340242"/>
            <a:ext cx="6172201" cy="412510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968A5AB-0269-257D-0937-CBBCE3D160DC}"/>
              </a:ext>
            </a:extLst>
          </p:cNvPr>
          <p:cNvSpPr txBox="1"/>
          <p:nvPr/>
        </p:nvSpPr>
        <p:spPr>
          <a:xfrm>
            <a:off x="7423150" y="5512015"/>
            <a:ext cx="6094476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300" dirty="0">
                <a:solidFill>
                  <a:srgbClr val="0070C0"/>
                </a:solidFill>
              </a:rPr>
              <a:t>Turn around and go </a:t>
            </a:r>
            <a:r>
              <a:rPr lang="en-US" altLang="ko-KR" sz="1300" dirty="0" err="1">
                <a:solidFill>
                  <a:srgbClr val="0070C0"/>
                </a:solidFill>
              </a:rPr>
              <a:t>thrupence</a:t>
            </a:r>
            <a:r>
              <a:rPr lang="en-US" altLang="ko-KR" sz="1300" dirty="0">
                <a:solidFill>
                  <a:srgbClr val="0070C0"/>
                </a:solidFill>
              </a:rPr>
              <a:t> (</a:t>
            </a:r>
            <a:r>
              <a:rPr lang="ko-KR" altLang="en-US" sz="1300" dirty="0">
                <a:solidFill>
                  <a:srgbClr val="0070C0"/>
                </a:solidFill>
              </a:rPr>
              <a:t>출처</a:t>
            </a:r>
            <a:r>
              <a:rPr lang="en-US" altLang="ko-KR" sz="1300" dirty="0">
                <a:solidFill>
                  <a:srgbClr val="0070C0"/>
                </a:solidFill>
              </a:rPr>
              <a:t>-</a:t>
            </a:r>
            <a:r>
              <a:rPr lang="en-US" altLang="ko-KR" sz="1300" dirty="0" err="1">
                <a:solidFill>
                  <a:srgbClr val="0070C0"/>
                </a:solidFill>
              </a:rPr>
              <a:t>musicbed</a:t>
            </a:r>
            <a:r>
              <a:rPr lang="en-US" altLang="ko-KR" sz="13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59614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A31DE84C-6DBA-A283-6744-5564ABEBC6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43465"/>
            <a:ext cx="6172200" cy="4120271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C8143A-A4E1-F742-1EFF-E471A8C5AC5D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B500CDD-60E6-534B-DF65-655A65698AD6}"/>
              </a:ext>
            </a:extLst>
          </p:cNvPr>
          <p:cNvSpPr/>
          <p:nvPr/>
        </p:nvSpPr>
        <p:spPr>
          <a:xfrm>
            <a:off x="7423150" y="1340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>
                <a:solidFill>
                  <a:srgbClr val="0070C0"/>
                </a:solidFill>
              </a:rPr>
              <a:t>여러 사람들이 경북문화거점센터에서 찍은 단체 사진 나열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>
                <a:solidFill>
                  <a:srgbClr val="0070C0"/>
                </a:solidFill>
              </a:rPr>
              <a:t>에너지에 대한 기술에 대한 지원을 긍정적으로 강조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</a:t>
            </a:r>
            <a:r>
              <a:rPr lang="ko-KR" altLang="en-US" sz="1000" dirty="0">
                <a:solidFill>
                  <a:srgbClr val="0070C0"/>
                </a:solidFill>
              </a:rPr>
              <a:t>인서트 컷을 통해 화면 전환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C4CA667-BA23-95D6-7F0C-C5C4878E0391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 (</a:t>
            </a:r>
            <a:r>
              <a:rPr lang="ko-KR" altLang="en-US" sz="1000" dirty="0">
                <a:solidFill>
                  <a:srgbClr val="0070C0"/>
                </a:solidFill>
              </a:rPr>
              <a:t>자막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r>
              <a:rPr lang="ko-KR" altLang="en-US" sz="1000" dirty="0">
                <a:solidFill>
                  <a:srgbClr val="0070C0"/>
                </a:solidFill>
              </a:rPr>
              <a:t> 각 사진의 날짜와 간략한 설명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011E8CB-DB2E-19A2-0EAE-04BDD58D7EEA}"/>
              </a:ext>
            </a:extLst>
          </p:cNvPr>
          <p:cNvSpPr txBox="1"/>
          <p:nvPr/>
        </p:nvSpPr>
        <p:spPr>
          <a:xfrm>
            <a:off x="7423150" y="5512015"/>
            <a:ext cx="6094476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300" dirty="0">
                <a:solidFill>
                  <a:srgbClr val="0070C0"/>
                </a:solidFill>
              </a:rPr>
              <a:t>Turn around and go </a:t>
            </a:r>
            <a:r>
              <a:rPr lang="en-US" altLang="ko-KR" sz="1300" dirty="0" err="1">
                <a:solidFill>
                  <a:srgbClr val="0070C0"/>
                </a:solidFill>
              </a:rPr>
              <a:t>thrupence</a:t>
            </a:r>
            <a:r>
              <a:rPr lang="en-US" altLang="ko-KR" sz="1300" dirty="0">
                <a:solidFill>
                  <a:srgbClr val="0070C0"/>
                </a:solidFill>
              </a:rPr>
              <a:t> (</a:t>
            </a:r>
            <a:r>
              <a:rPr lang="ko-KR" altLang="en-US" sz="1300" dirty="0">
                <a:solidFill>
                  <a:srgbClr val="0070C0"/>
                </a:solidFill>
              </a:rPr>
              <a:t>출처</a:t>
            </a:r>
            <a:r>
              <a:rPr lang="en-US" altLang="ko-KR" sz="1300" dirty="0">
                <a:solidFill>
                  <a:srgbClr val="0070C0"/>
                </a:solidFill>
              </a:rPr>
              <a:t>-</a:t>
            </a:r>
            <a:r>
              <a:rPr lang="en-US" altLang="ko-KR" sz="1300" dirty="0" err="1">
                <a:solidFill>
                  <a:srgbClr val="0070C0"/>
                </a:solidFill>
              </a:rPr>
              <a:t>musicbed</a:t>
            </a:r>
            <a:r>
              <a:rPr lang="en-US" altLang="ko-KR" sz="13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937908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665</Words>
  <Application>Microsoft Office PowerPoint</Application>
  <PresentationFormat>와이드스크린</PresentationFormat>
  <Paragraphs>111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0" baseType="lpstr">
      <vt:lpstr>GyeonggiTitleOTF Bold</vt:lpstr>
      <vt:lpstr>굴림</vt:lpstr>
      <vt:lpstr>Malgun Gothic</vt:lpstr>
      <vt:lpstr>Malgun Gothic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영토 최</cp:lastModifiedBy>
  <cp:revision>50</cp:revision>
  <dcterms:created xsi:type="dcterms:W3CDTF">2019-02-01T01:32:50Z</dcterms:created>
  <dcterms:modified xsi:type="dcterms:W3CDTF">2023-05-10T15:41:09Z</dcterms:modified>
</cp:coreProperties>
</file>