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handoutMasterIdLst>
    <p:handoutMasterId r:id="rId16"/>
  </p:handoutMasterIdLst>
  <p:sldIdLst>
    <p:sldId id="292" r:id="rId2"/>
    <p:sldId id="267" r:id="rId3"/>
    <p:sldId id="293" r:id="rId4"/>
    <p:sldId id="287" r:id="rId5"/>
    <p:sldId id="288" r:id="rId6"/>
    <p:sldId id="289" r:id="rId7"/>
    <p:sldId id="290" r:id="rId8"/>
    <p:sldId id="291" r:id="rId9"/>
    <p:sldId id="294" r:id="rId10"/>
    <p:sldId id="295" r:id="rId11"/>
    <p:sldId id="296" r:id="rId12"/>
    <p:sldId id="297" r:id="rId13"/>
    <p:sldId id="299" r:id="rId14"/>
    <p:sldId id="286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699"/>
    <a:srgbClr val="B7472A"/>
    <a:srgbClr val="BDD7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15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3" d="100"/>
          <a:sy n="123" d="100"/>
        </p:scale>
        <p:origin x="4974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53975D6A-BBF0-7A98-7475-0B5CAF123E9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39AF909-40E0-242C-5B8A-C0A7CD60574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1A4943-E6C3-4CB8-8451-C2454E37DC2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1A1C6B5-6412-A06A-5494-3B1A9256E9A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72E5960-218E-F4C1-313B-655A39FC6B5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1B15E-D231-44C0-BC22-CF7BD90E2FD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49800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131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4661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546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0473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5212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0675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382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4727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0760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7589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887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53D5F9-C87E-4002-AF01-6CA048A0A6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5011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B2EC809-E022-CF5C-0F01-7F17C72B5F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3048890B-D0D5-7027-AEAD-590B218DD038}"/>
              </a:ext>
            </a:extLst>
          </p:cNvPr>
          <p:cNvSpPr/>
          <p:nvPr/>
        </p:nvSpPr>
        <p:spPr>
          <a:xfrm>
            <a:off x="326571" y="314695"/>
            <a:ext cx="1288473" cy="139535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F8A65364-98B0-8FA8-BFAB-D35DF791175F}"/>
              </a:ext>
            </a:extLst>
          </p:cNvPr>
          <p:cNvSpPr/>
          <p:nvPr/>
        </p:nvSpPr>
        <p:spPr>
          <a:xfrm>
            <a:off x="1335974" y="314695"/>
            <a:ext cx="1039092" cy="139535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0E564090-3242-B2F1-79D7-3D7E41E506DD}"/>
              </a:ext>
            </a:extLst>
          </p:cNvPr>
          <p:cNvSpPr/>
          <p:nvPr/>
        </p:nvSpPr>
        <p:spPr>
          <a:xfrm>
            <a:off x="326572" y="706581"/>
            <a:ext cx="2048494" cy="6056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7B0584-C979-1099-732E-9EA379D4997C}"/>
              </a:ext>
            </a:extLst>
          </p:cNvPr>
          <p:cNvSpPr txBox="1"/>
          <p:nvPr/>
        </p:nvSpPr>
        <p:spPr>
          <a:xfrm>
            <a:off x="118753" y="727445"/>
            <a:ext cx="24344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>
                <a:latin typeface="Bebas Neue Regular" panose="00000500000000000000" pitchFamily="50" charset="0"/>
              </a:rPr>
              <a:t>TEAM</a:t>
            </a:r>
            <a:endParaRPr lang="ko-KR" altLang="en-US" sz="3200" dirty="0">
              <a:latin typeface="Bebas Neue Regular" panose="000005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A84DFA0-C9FF-1E23-7F83-F7A5E24B659B}"/>
              </a:ext>
            </a:extLst>
          </p:cNvPr>
          <p:cNvSpPr txBox="1"/>
          <p:nvPr/>
        </p:nvSpPr>
        <p:spPr>
          <a:xfrm>
            <a:off x="1943594" y="665889"/>
            <a:ext cx="4628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dirty="0" err="1">
                <a:latin typeface="+mn-ea"/>
              </a:rPr>
              <a:t>너랑</a:t>
            </a:r>
            <a:r>
              <a:rPr lang="ko-KR" altLang="en-US" sz="4000" dirty="0">
                <a:latin typeface="+mn-ea"/>
              </a:rPr>
              <a:t> 가야겠다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06B6531F-19E2-90AD-5010-4F504237EA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6" t="31715" r="17344" b="34470"/>
          <a:stretch/>
        </p:blipFill>
        <p:spPr>
          <a:xfrm>
            <a:off x="9457266" y="41948"/>
            <a:ext cx="2531534" cy="132926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9DBFB490-1D15-6895-3A29-DDD61C0316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50" y="-3353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84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CD79D67C-02F3-F0AF-CC5D-4512A6D15B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C1FDAF7-F9EF-D9DD-3922-C3D1925941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415" y="1807316"/>
            <a:ext cx="1681258" cy="2241678"/>
          </a:xfr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31C871A2-0012-68A3-0CBB-F8609A8383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160" y="1807316"/>
            <a:ext cx="1681259" cy="224167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53F5BC2F-D89F-D1C5-B02A-175BFDF8E7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7824" y="1807316"/>
            <a:ext cx="1681259" cy="224167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516B4D1-01A6-13DC-5C72-66F55C39830F}"/>
              </a:ext>
            </a:extLst>
          </p:cNvPr>
          <p:cNvSpPr txBox="1"/>
          <p:nvPr/>
        </p:nvSpPr>
        <p:spPr>
          <a:xfrm>
            <a:off x="405323" y="4233671"/>
            <a:ext cx="337704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조장 : </a:t>
            </a:r>
            <a:r>
              <a:rPr lang="ko-KR" altLang="en-US" dirty="0" err="1"/>
              <a:t>강효승</a:t>
            </a:r>
            <a:endParaRPr lang="ko-KR" altLang="en-US" dirty="0"/>
          </a:p>
          <a:p>
            <a:r>
              <a:rPr lang="ko-KR" altLang="en-US" dirty="0"/>
              <a:t>-생년월일 : 04/12/15</a:t>
            </a:r>
          </a:p>
          <a:p>
            <a:r>
              <a:rPr lang="ko-KR" altLang="en-US" dirty="0"/>
              <a:t>-취미 : 대화, 게임, 노래</a:t>
            </a:r>
          </a:p>
          <a:p>
            <a:r>
              <a:rPr lang="ko-KR" altLang="en-US" dirty="0"/>
              <a:t>-MBTI : ISTJ , ESTP</a:t>
            </a:r>
          </a:p>
          <a:p>
            <a:r>
              <a:rPr lang="ko-KR" altLang="en-US" dirty="0"/>
              <a:t>-</a:t>
            </a:r>
            <a:r>
              <a:rPr lang="ko-KR" altLang="en-US" dirty="0" err="1"/>
              <a:t>한줄소개</a:t>
            </a:r>
            <a:r>
              <a:rPr lang="ko-KR" altLang="en-US" dirty="0"/>
              <a:t> : 재미없지만 없으면 </a:t>
            </a:r>
            <a:endParaRPr lang="en-US" altLang="ko-KR" dirty="0"/>
          </a:p>
          <a:p>
            <a:r>
              <a:rPr lang="ko-KR" altLang="en-US" dirty="0"/>
              <a:t>매우 허전한 그런 </a:t>
            </a:r>
            <a:r>
              <a:rPr lang="ko-KR" altLang="en-US" dirty="0" err="1"/>
              <a:t>중심감</a:t>
            </a:r>
            <a:r>
              <a:rPr lang="ko-KR" altLang="en-US" dirty="0"/>
              <a:t> 있는 </a:t>
            </a:r>
            <a:endParaRPr lang="en-US" altLang="ko-KR" dirty="0"/>
          </a:p>
          <a:p>
            <a:r>
              <a:rPr lang="ko-KR" altLang="en-US" dirty="0"/>
              <a:t>청년 모태솔로.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CDABA8-1646-E74F-F37B-24A827475062}"/>
              </a:ext>
            </a:extLst>
          </p:cNvPr>
          <p:cNvSpPr txBox="1"/>
          <p:nvPr/>
        </p:nvSpPr>
        <p:spPr>
          <a:xfrm>
            <a:off x="8136487" y="4233670"/>
            <a:ext cx="386393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*팀원 : </a:t>
            </a:r>
            <a:r>
              <a:rPr lang="ko-KR" altLang="en-US" dirty="0" err="1"/>
              <a:t>정강민</a:t>
            </a:r>
            <a:endParaRPr lang="ko-KR" altLang="en-US" dirty="0"/>
          </a:p>
          <a:p>
            <a:r>
              <a:rPr lang="ko-KR" altLang="en-US" dirty="0"/>
              <a:t>-생년월일 : 04/</a:t>
            </a:r>
            <a:r>
              <a:rPr lang="en-US" altLang="ko-KR" dirty="0"/>
              <a:t>0</a:t>
            </a:r>
            <a:r>
              <a:rPr lang="ko-KR" altLang="en-US" dirty="0"/>
              <a:t>8/1</a:t>
            </a:r>
            <a:r>
              <a:rPr lang="en-US" altLang="ko-KR" dirty="0"/>
              <a:t>0</a:t>
            </a:r>
            <a:endParaRPr lang="ko-KR" altLang="en-US" dirty="0"/>
          </a:p>
          <a:p>
            <a:r>
              <a:rPr lang="ko-KR" altLang="en-US" dirty="0"/>
              <a:t>-취미 : 게임, 유튜브 시청, 노래</a:t>
            </a:r>
          </a:p>
          <a:p>
            <a:r>
              <a:rPr lang="ko-KR" altLang="en-US" dirty="0"/>
              <a:t>-MBTI : INFP</a:t>
            </a:r>
          </a:p>
          <a:p>
            <a:r>
              <a:rPr lang="ko-KR" altLang="en-US" dirty="0"/>
              <a:t>-</a:t>
            </a:r>
            <a:r>
              <a:rPr lang="ko-KR" altLang="en-US" dirty="0" err="1"/>
              <a:t>한줄소개</a:t>
            </a:r>
            <a:r>
              <a:rPr lang="ko-KR" altLang="en-US" dirty="0"/>
              <a:t> : 좋다 안 좋다 확실하게</a:t>
            </a:r>
            <a:endParaRPr lang="en-US" altLang="ko-KR" dirty="0"/>
          </a:p>
          <a:p>
            <a:r>
              <a:rPr lang="ko-KR" altLang="en-US" dirty="0"/>
              <a:t> 말하는 성격으로 의견을 잘 표현할 수 있음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D801551-7F81-3772-2D9B-410F73DF38C8}"/>
              </a:ext>
            </a:extLst>
          </p:cNvPr>
          <p:cNvSpPr txBox="1"/>
          <p:nvPr/>
        </p:nvSpPr>
        <p:spPr>
          <a:xfrm>
            <a:off x="4240785" y="4233669"/>
            <a:ext cx="324645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팀원 : </a:t>
            </a:r>
            <a:r>
              <a:rPr lang="ko-KR" altLang="en-US" dirty="0" err="1"/>
              <a:t>권재용</a:t>
            </a:r>
            <a:endParaRPr lang="ko-KR" altLang="en-US" dirty="0"/>
          </a:p>
          <a:p>
            <a:r>
              <a:rPr lang="ko-KR" altLang="en-US" dirty="0"/>
              <a:t>-생년월일 : 04/11/26</a:t>
            </a:r>
          </a:p>
          <a:p>
            <a:r>
              <a:rPr lang="ko-KR" altLang="en-US" dirty="0"/>
              <a:t>-취미 : 게임, 음악감상</a:t>
            </a:r>
          </a:p>
          <a:p>
            <a:r>
              <a:rPr lang="ko-KR" altLang="en-US" dirty="0"/>
              <a:t>-MBTI : INFP  </a:t>
            </a:r>
          </a:p>
          <a:p>
            <a:r>
              <a:rPr lang="ko-KR" altLang="en-US" dirty="0"/>
              <a:t>-</a:t>
            </a:r>
            <a:r>
              <a:rPr lang="ko-KR" altLang="en-US" dirty="0" err="1"/>
              <a:t>한줄소개</a:t>
            </a:r>
            <a:r>
              <a:rPr lang="ko-KR" altLang="en-US" dirty="0"/>
              <a:t> : 필요 이상의 말은</a:t>
            </a:r>
            <a:endParaRPr lang="en-US" altLang="ko-KR" dirty="0"/>
          </a:p>
          <a:p>
            <a:r>
              <a:rPr lang="ko-KR" altLang="en-US" dirty="0"/>
              <a:t> </a:t>
            </a:r>
            <a:r>
              <a:rPr lang="ko-KR" altLang="en-US" dirty="0" err="1"/>
              <a:t>하지않으며</a:t>
            </a:r>
            <a:r>
              <a:rPr lang="ko-KR" altLang="en-US" dirty="0"/>
              <a:t>, 어떤 상황이든 </a:t>
            </a:r>
            <a:endParaRPr lang="en-US" altLang="ko-KR" dirty="0"/>
          </a:p>
          <a:p>
            <a:r>
              <a:rPr lang="ko-KR" altLang="en-US" dirty="0"/>
              <a:t>심각하게 보진 </a:t>
            </a:r>
            <a:r>
              <a:rPr lang="ko-KR" altLang="en-US" dirty="0" err="1"/>
              <a:t>않을려는</a:t>
            </a:r>
            <a:r>
              <a:rPr lang="ko-KR" altLang="en-US" dirty="0"/>
              <a:t> 성격. 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2BD1B87-879A-641A-6573-73D588DAD12D}"/>
              </a:ext>
            </a:extLst>
          </p:cNvPr>
          <p:cNvSpPr/>
          <p:nvPr/>
        </p:nvSpPr>
        <p:spPr>
          <a:xfrm>
            <a:off x="326571" y="314695"/>
            <a:ext cx="1288473" cy="139535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F4D05C9B-16EA-8C44-BA57-98E88861D452}"/>
              </a:ext>
            </a:extLst>
          </p:cNvPr>
          <p:cNvSpPr/>
          <p:nvPr/>
        </p:nvSpPr>
        <p:spPr>
          <a:xfrm>
            <a:off x="1335974" y="314695"/>
            <a:ext cx="1039092" cy="139535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5A725B3-6A0B-2591-EBDF-B1ABFD1A7D35}"/>
              </a:ext>
            </a:extLst>
          </p:cNvPr>
          <p:cNvSpPr/>
          <p:nvPr/>
        </p:nvSpPr>
        <p:spPr>
          <a:xfrm>
            <a:off x="326572" y="706581"/>
            <a:ext cx="2048494" cy="6056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8664219-76BE-A4B4-FEE1-F0CC98E6AF71}"/>
              </a:ext>
            </a:extLst>
          </p:cNvPr>
          <p:cNvSpPr txBox="1"/>
          <p:nvPr/>
        </p:nvSpPr>
        <p:spPr>
          <a:xfrm>
            <a:off x="118753" y="727445"/>
            <a:ext cx="24344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>
                <a:latin typeface="+mn-ea"/>
              </a:rPr>
              <a:t>팀원 소개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F7D2777-9BD1-92EE-8147-E44F5EB8482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6" t="31715" r="17344" b="34470"/>
          <a:stretch/>
        </p:blipFill>
        <p:spPr>
          <a:xfrm>
            <a:off x="9457266" y="41948"/>
            <a:ext cx="2531534" cy="1329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914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9EF80C4-F332-5092-4628-522990C5D34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E08C1F9-845C-9E41-CD0B-58766F151301}"/>
              </a:ext>
            </a:extLst>
          </p:cNvPr>
          <p:cNvSpPr/>
          <p:nvPr/>
        </p:nvSpPr>
        <p:spPr>
          <a:xfrm>
            <a:off x="326571" y="314695"/>
            <a:ext cx="1288473" cy="139535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29A18A3-3410-7690-FED1-0536521ADC60}"/>
              </a:ext>
            </a:extLst>
          </p:cNvPr>
          <p:cNvSpPr/>
          <p:nvPr/>
        </p:nvSpPr>
        <p:spPr>
          <a:xfrm>
            <a:off x="1335974" y="314695"/>
            <a:ext cx="1039092" cy="139535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DA04797-99C8-1F3C-B0EB-B89A0E78A92D}"/>
              </a:ext>
            </a:extLst>
          </p:cNvPr>
          <p:cNvSpPr/>
          <p:nvPr/>
        </p:nvSpPr>
        <p:spPr>
          <a:xfrm>
            <a:off x="326572" y="706581"/>
            <a:ext cx="2048494" cy="6056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BB4A50-000A-2DB6-0787-28F70928820E}"/>
              </a:ext>
            </a:extLst>
          </p:cNvPr>
          <p:cNvSpPr txBox="1"/>
          <p:nvPr/>
        </p:nvSpPr>
        <p:spPr>
          <a:xfrm>
            <a:off x="118753" y="706581"/>
            <a:ext cx="24344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 err="1">
                <a:latin typeface="Bebas Neue Regular" panose="00000500000000000000" pitchFamily="50" charset="0"/>
              </a:rPr>
              <a:t>sCHEDULE</a:t>
            </a:r>
            <a:endParaRPr lang="ko-KR" altLang="en-US" sz="4000" dirty="0">
              <a:latin typeface="Bebas Neue Regular" panose="00000500000000000000" pitchFamily="50" charset="0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29FA883-C675-17D4-76F2-331105A8B8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1594" y="1009400"/>
            <a:ext cx="7181356" cy="5552957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1C3A9F5F-41C2-FA05-320C-31E8798DBBE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6" t="31715" r="17344" b="34470"/>
          <a:stretch/>
        </p:blipFill>
        <p:spPr>
          <a:xfrm>
            <a:off x="9457266" y="41948"/>
            <a:ext cx="2531534" cy="1329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044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77D9193F-A685-21C2-0295-528BF1F391F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E08C1F9-845C-9E41-CD0B-58766F151301}"/>
              </a:ext>
            </a:extLst>
          </p:cNvPr>
          <p:cNvSpPr/>
          <p:nvPr/>
        </p:nvSpPr>
        <p:spPr>
          <a:xfrm>
            <a:off x="326571" y="314695"/>
            <a:ext cx="1288473" cy="139535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29A18A3-3410-7690-FED1-0536521ADC60}"/>
              </a:ext>
            </a:extLst>
          </p:cNvPr>
          <p:cNvSpPr/>
          <p:nvPr/>
        </p:nvSpPr>
        <p:spPr>
          <a:xfrm>
            <a:off x="1335974" y="314695"/>
            <a:ext cx="1039092" cy="139535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DA04797-99C8-1F3C-B0EB-B89A0E78A92D}"/>
              </a:ext>
            </a:extLst>
          </p:cNvPr>
          <p:cNvSpPr/>
          <p:nvPr/>
        </p:nvSpPr>
        <p:spPr>
          <a:xfrm>
            <a:off x="326572" y="706581"/>
            <a:ext cx="2048494" cy="6056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BB4A50-000A-2DB6-0787-28F70928820E}"/>
              </a:ext>
            </a:extLst>
          </p:cNvPr>
          <p:cNvSpPr txBox="1"/>
          <p:nvPr/>
        </p:nvSpPr>
        <p:spPr>
          <a:xfrm>
            <a:off x="118753" y="658427"/>
            <a:ext cx="24344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>
                <a:latin typeface="Bebas Neue Regular" panose="00000500000000000000" pitchFamily="50" charset="0"/>
              </a:rPr>
              <a:t>Seen 1</a:t>
            </a:r>
            <a:endParaRPr lang="ko-KR" altLang="en-US" sz="4000" dirty="0">
              <a:latin typeface="Bebas Neue Regular" panose="00000500000000000000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5082B8-7F3F-4649-27F8-D406CAEAB1F5}"/>
              </a:ext>
            </a:extLst>
          </p:cNvPr>
          <p:cNvSpPr txBox="1"/>
          <p:nvPr/>
        </p:nvSpPr>
        <p:spPr>
          <a:xfrm>
            <a:off x="2889250" y="658427"/>
            <a:ext cx="7372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8:30 ~ 8:55 </a:t>
            </a:r>
            <a:r>
              <a:rPr lang="ko-KR" altLang="en-US" dirty="0"/>
              <a:t>다 </a:t>
            </a:r>
            <a:r>
              <a:rPr lang="ko-KR" altLang="en-US" dirty="0" err="1"/>
              <a:t>모인후</a:t>
            </a:r>
            <a:r>
              <a:rPr lang="ko-KR" altLang="en-US" dirty="0"/>
              <a:t> 촬영 시작</a:t>
            </a:r>
          </a:p>
        </p:txBody>
      </p:sp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id="{5A2A6387-2D5A-EF90-7785-2986ABE8DF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0178176"/>
              </p:ext>
            </p:extLst>
          </p:nvPr>
        </p:nvGraphicFramePr>
        <p:xfrm>
          <a:off x="7867650" y="2029641"/>
          <a:ext cx="4051300" cy="2470150"/>
        </p:xfrm>
        <a:graphic>
          <a:graphicData uri="http://schemas.openxmlformats.org/drawingml/2006/table">
            <a:tbl>
              <a:tblPr/>
              <a:tblGrid>
                <a:gridCol w="4051300">
                  <a:extLst>
                    <a:ext uri="{9D8B030D-6E8A-4147-A177-3AD203B41FA5}">
                      <a16:colId xmlns:a16="http://schemas.microsoft.com/office/drawing/2014/main" val="1932960020"/>
                    </a:ext>
                  </a:extLst>
                </a:gridCol>
              </a:tblGrid>
              <a:tr h="24701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모두 버스 근처에 </a:t>
                      </a:r>
                      <a:r>
                        <a:rPr lang="ko-KR" altLang="en-US" dirty="0" err="1"/>
                        <a:t>모인후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한명</a:t>
                      </a:r>
                      <a:r>
                        <a:rPr lang="ko-KR" altLang="en-US" dirty="0"/>
                        <a:t> 씩 셀카로 승차 하는 장면 촬영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승차한 후에 짐을 정리하는 부분까지 촬영 후 진행</a:t>
                      </a:r>
                      <a:endParaRPr lang="en-US" altLang="ko-KR" dirty="0"/>
                    </a:p>
                    <a:p>
                      <a:pPr latinLnBrk="1"/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5111076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3D3B221E-ADFB-D786-5989-8C24C29E52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6" t="31715" r="17344" b="34470"/>
          <a:stretch/>
        </p:blipFill>
        <p:spPr>
          <a:xfrm>
            <a:off x="9457266" y="41948"/>
            <a:ext cx="2531534" cy="1329266"/>
          </a:xfrm>
          <a:prstGeom prst="rect">
            <a:avLst/>
          </a:prstGeom>
        </p:spPr>
      </p:pic>
      <p:pic>
        <p:nvPicPr>
          <p:cNvPr id="1026" name="Picture 2" descr="8,800개 이상의 관광 버스 스톡 사진, 그림 및 Royalty-Free 이미지 - iStock">
            <a:extLst>
              <a:ext uri="{FF2B5EF4-FFF2-40B4-BE49-F238E27FC236}">
                <a16:creationId xmlns:a16="http://schemas.microsoft.com/office/drawing/2014/main" id="{DED811F4-6628-6C28-99AF-3B6521C41A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" y="1913411"/>
            <a:ext cx="58293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9801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C33F54CA-E44F-B81E-D631-9A270C65E2B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E08C1F9-845C-9E41-CD0B-58766F151301}"/>
              </a:ext>
            </a:extLst>
          </p:cNvPr>
          <p:cNvSpPr/>
          <p:nvPr/>
        </p:nvSpPr>
        <p:spPr>
          <a:xfrm>
            <a:off x="326571" y="314695"/>
            <a:ext cx="1288473" cy="139535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29A18A3-3410-7690-FED1-0536521ADC60}"/>
              </a:ext>
            </a:extLst>
          </p:cNvPr>
          <p:cNvSpPr/>
          <p:nvPr/>
        </p:nvSpPr>
        <p:spPr>
          <a:xfrm>
            <a:off x="1335974" y="314695"/>
            <a:ext cx="1039092" cy="139535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DA04797-99C8-1F3C-B0EB-B89A0E78A92D}"/>
              </a:ext>
            </a:extLst>
          </p:cNvPr>
          <p:cNvSpPr/>
          <p:nvPr/>
        </p:nvSpPr>
        <p:spPr>
          <a:xfrm>
            <a:off x="326572" y="706581"/>
            <a:ext cx="2048494" cy="6056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BB4A50-000A-2DB6-0787-28F70928820E}"/>
              </a:ext>
            </a:extLst>
          </p:cNvPr>
          <p:cNvSpPr txBox="1"/>
          <p:nvPr/>
        </p:nvSpPr>
        <p:spPr>
          <a:xfrm>
            <a:off x="118753" y="658427"/>
            <a:ext cx="24344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>
                <a:latin typeface="Bebas Neue Regular" panose="00000500000000000000" pitchFamily="50" charset="0"/>
              </a:rPr>
              <a:t>Seen 2</a:t>
            </a:r>
            <a:endParaRPr lang="ko-KR" altLang="en-US" sz="4000" dirty="0">
              <a:latin typeface="Bebas Neue Regular" panose="00000500000000000000" pitchFamily="50" charset="0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13012B5-63AE-FA1A-E533-48198D6349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6656976"/>
              </p:ext>
            </p:extLst>
          </p:nvPr>
        </p:nvGraphicFramePr>
        <p:xfrm>
          <a:off x="7509081" y="2125683"/>
          <a:ext cx="4051300" cy="2466934"/>
        </p:xfrm>
        <a:graphic>
          <a:graphicData uri="http://schemas.openxmlformats.org/drawingml/2006/table">
            <a:tbl>
              <a:tblPr/>
              <a:tblGrid>
                <a:gridCol w="4051300">
                  <a:extLst>
                    <a:ext uri="{9D8B030D-6E8A-4147-A177-3AD203B41FA5}">
                      <a16:colId xmlns:a16="http://schemas.microsoft.com/office/drawing/2014/main" val="1932960020"/>
                    </a:ext>
                  </a:extLst>
                </a:gridCol>
              </a:tblGrid>
              <a:tr h="24669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다음 장소로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이동하는중에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버스 내부 촬영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버스 친구들이 하는 게임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수다 등을 촬영하고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휴개소에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들리게 된다면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휴개소까지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촬영하며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휴개소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음식 먹방까지 기획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511107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0BAA232-E15E-1B73-F4F5-F446B9654AD1}"/>
              </a:ext>
            </a:extLst>
          </p:cNvPr>
          <p:cNvSpPr txBox="1"/>
          <p:nvPr/>
        </p:nvSpPr>
        <p:spPr>
          <a:xfrm>
            <a:off x="2940050" y="658427"/>
            <a:ext cx="7962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9:00 ~ 10:30 </a:t>
            </a:r>
            <a:r>
              <a:rPr lang="ko-KR" altLang="en-US" dirty="0"/>
              <a:t>남원으로 이동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98C4E3AD-25CC-6A44-F35F-4268CD8433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6" t="31715" r="17344" b="34470"/>
          <a:stretch/>
        </p:blipFill>
        <p:spPr>
          <a:xfrm>
            <a:off x="9457266" y="41948"/>
            <a:ext cx="2531534" cy="1329266"/>
          </a:xfrm>
          <a:prstGeom prst="rect">
            <a:avLst/>
          </a:prstGeom>
        </p:spPr>
      </p:pic>
      <p:pic>
        <p:nvPicPr>
          <p:cNvPr id="2050" name="Picture 2" descr="세 친구가 버스에서 함께 셀카를 찍는 동안 핸드폰 카메라 앞에서 미소 짓고 포즈를 취합니다. | 프리미엄 사진">
            <a:extLst>
              <a:ext uri="{FF2B5EF4-FFF2-40B4-BE49-F238E27FC236}">
                <a16:creationId xmlns:a16="http://schemas.microsoft.com/office/drawing/2014/main" id="{CF563138-9C8D-0CA5-7EF9-68251D00DF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493" y="1956917"/>
            <a:ext cx="5962650" cy="397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0163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9F5871FB-BA68-AC78-5A10-4E9B0EC145E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E08C1F9-845C-9E41-CD0B-58766F151301}"/>
              </a:ext>
            </a:extLst>
          </p:cNvPr>
          <p:cNvSpPr/>
          <p:nvPr/>
        </p:nvSpPr>
        <p:spPr>
          <a:xfrm>
            <a:off x="326571" y="314695"/>
            <a:ext cx="1288473" cy="139535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29A18A3-3410-7690-FED1-0536521ADC60}"/>
              </a:ext>
            </a:extLst>
          </p:cNvPr>
          <p:cNvSpPr/>
          <p:nvPr/>
        </p:nvSpPr>
        <p:spPr>
          <a:xfrm>
            <a:off x="1335974" y="314695"/>
            <a:ext cx="1039092" cy="139535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DA04797-99C8-1F3C-B0EB-B89A0E78A92D}"/>
              </a:ext>
            </a:extLst>
          </p:cNvPr>
          <p:cNvSpPr/>
          <p:nvPr/>
        </p:nvSpPr>
        <p:spPr>
          <a:xfrm>
            <a:off x="326572" y="706581"/>
            <a:ext cx="2048494" cy="6056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BB4A50-000A-2DB6-0787-28F70928820E}"/>
              </a:ext>
            </a:extLst>
          </p:cNvPr>
          <p:cNvSpPr txBox="1"/>
          <p:nvPr/>
        </p:nvSpPr>
        <p:spPr>
          <a:xfrm>
            <a:off x="118753" y="658427"/>
            <a:ext cx="24344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>
                <a:latin typeface="Bebas Neue Regular" panose="00000500000000000000" pitchFamily="50" charset="0"/>
              </a:rPr>
              <a:t>Seen 3</a:t>
            </a:r>
            <a:endParaRPr lang="ko-KR" altLang="en-US" sz="4000" dirty="0">
              <a:latin typeface="Bebas Neue Regular" panose="00000500000000000000" pitchFamily="50" charset="0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2B7726C8-5628-D548-D0A9-B3C6D606F6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3103726"/>
              </p:ext>
            </p:extLst>
          </p:nvPr>
        </p:nvGraphicFramePr>
        <p:xfrm>
          <a:off x="7561356" y="2099609"/>
          <a:ext cx="4051300" cy="2834640"/>
        </p:xfrm>
        <a:graphic>
          <a:graphicData uri="http://schemas.openxmlformats.org/drawingml/2006/table">
            <a:tbl>
              <a:tblPr/>
              <a:tblGrid>
                <a:gridCol w="4051300">
                  <a:extLst>
                    <a:ext uri="{9D8B030D-6E8A-4147-A177-3AD203B41FA5}">
                      <a16:colId xmlns:a16="http://schemas.microsoft.com/office/drawing/2014/main" val="1932960020"/>
                    </a:ext>
                  </a:extLst>
                </a:gridCol>
              </a:tblGrid>
              <a:tr h="24701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/>
                        <a:t>(</a:t>
                      </a:r>
                      <a:r>
                        <a:rPr lang="ko-KR" altLang="en-US" dirty="0"/>
                        <a:t>남원</a:t>
                      </a:r>
                      <a:r>
                        <a:rPr lang="en-US" altLang="ko-KR" dirty="0"/>
                        <a:t>) </a:t>
                      </a:r>
                      <a:r>
                        <a:rPr lang="ko-KR" altLang="en-US" dirty="0"/>
                        <a:t>유곡리와 </a:t>
                      </a:r>
                      <a:r>
                        <a:rPr lang="ko-KR" altLang="en-US" dirty="0" err="1"/>
                        <a:t>두락리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고분군</a:t>
                      </a:r>
                      <a:r>
                        <a:rPr lang="ko-KR" altLang="en-US" dirty="0"/>
                        <a:t> 투어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err="1"/>
                        <a:t>두락리</a:t>
                      </a:r>
                      <a:r>
                        <a:rPr lang="ko-KR" altLang="en-US" dirty="0"/>
                        <a:t> 고분군에 대한 내용을 사전에 조사한 후 알고있었다는 듯이 얘기를 하며 현 고분군에 대해 설명을 함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그리고 둘러보는 모든 것 촬영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최대한 고분군에 대해서 알리기 위함을 생각할 것</a:t>
                      </a:r>
                      <a:endParaRPr lang="en-US" altLang="ko-KR" dirty="0"/>
                    </a:p>
                    <a:p>
                      <a:pPr latinLnBrk="1"/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511107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BB5DD3C-17C7-1852-34CE-EB4FD7DC01D9}"/>
              </a:ext>
            </a:extLst>
          </p:cNvPr>
          <p:cNvSpPr txBox="1"/>
          <p:nvPr/>
        </p:nvSpPr>
        <p:spPr>
          <a:xfrm>
            <a:off x="2673350" y="565150"/>
            <a:ext cx="7810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10:30 ~ 11:40</a:t>
            </a:r>
            <a:endParaRPr lang="ko-KR" altLang="en-US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0C23B7C9-B313-43C9-2E98-DB369B07705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6" t="31715" r="17344" b="34470"/>
          <a:stretch/>
        </p:blipFill>
        <p:spPr>
          <a:xfrm>
            <a:off x="9457266" y="41948"/>
            <a:ext cx="2531534" cy="1329266"/>
          </a:xfrm>
          <a:prstGeom prst="rect">
            <a:avLst/>
          </a:prstGeom>
        </p:spPr>
      </p:pic>
      <p:pic>
        <p:nvPicPr>
          <p:cNvPr id="3074" name="Picture 2" descr="고령 지산동고분군 탐방로 투어 현장❗🚶‍♀️🚶‍♂️ 영상으로 만나보세요👀 - YouTube">
            <a:extLst>
              <a:ext uri="{FF2B5EF4-FFF2-40B4-BE49-F238E27FC236}">
                <a16:creationId xmlns:a16="http://schemas.microsoft.com/office/drawing/2014/main" id="{9905B9EB-45E7-9714-E93B-D090FBC2CD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24" y="1912469"/>
            <a:ext cx="6003034" cy="3376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31431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29084AE1-88BE-D605-9824-497F2CCF744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E08C1F9-845C-9E41-CD0B-58766F151301}"/>
              </a:ext>
            </a:extLst>
          </p:cNvPr>
          <p:cNvSpPr/>
          <p:nvPr/>
        </p:nvSpPr>
        <p:spPr>
          <a:xfrm>
            <a:off x="326571" y="314695"/>
            <a:ext cx="1288473" cy="139535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29A18A3-3410-7690-FED1-0536521ADC60}"/>
              </a:ext>
            </a:extLst>
          </p:cNvPr>
          <p:cNvSpPr/>
          <p:nvPr/>
        </p:nvSpPr>
        <p:spPr>
          <a:xfrm>
            <a:off x="1335974" y="314695"/>
            <a:ext cx="1039092" cy="139535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DA04797-99C8-1F3C-B0EB-B89A0E78A92D}"/>
              </a:ext>
            </a:extLst>
          </p:cNvPr>
          <p:cNvSpPr/>
          <p:nvPr/>
        </p:nvSpPr>
        <p:spPr>
          <a:xfrm>
            <a:off x="326572" y="706581"/>
            <a:ext cx="2048494" cy="6056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BB4A50-000A-2DB6-0787-28F70928820E}"/>
              </a:ext>
            </a:extLst>
          </p:cNvPr>
          <p:cNvSpPr txBox="1"/>
          <p:nvPr/>
        </p:nvSpPr>
        <p:spPr>
          <a:xfrm>
            <a:off x="118753" y="658427"/>
            <a:ext cx="24344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>
                <a:latin typeface="Bebas Neue Regular" panose="00000500000000000000" pitchFamily="50" charset="0"/>
              </a:rPr>
              <a:t>Seen 4</a:t>
            </a:r>
            <a:endParaRPr lang="ko-KR" altLang="en-US" sz="4000" dirty="0">
              <a:latin typeface="Bebas Neue Regular" panose="00000500000000000000" pitchFamily="50" charset="0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9B0AD53-E850-2EC4-D2F3-3E7C443D78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8618547"/>
              </p:ext>
            </p:extLst>
          </p:nvPr>
        </p:nvGraphicFramePr>
        <p:xfrm>
          <a:off x="7053356" y="2039844"/>
          <a:ext cx="4051300" cy="2470150"/>
        </p:xfrm>
        <a:graphic>
          <a:graphicData uri="http://schemas.openxmlformats.org/drawingml/2006/table">
            <a:tbl>
              <a:tblPr/>
              <a:tblGrid>
                <a:gridCol w="4051300">
                  <a:extLst>
                    <a:ext uri="{9D8B030D-6E8A-4147-A177-3AD203B41FA5}">
                      <a16:colId xmlns:a16="http://schemas.microsoft.com/office/drawing/2014/main" val="1932960020"/>
                    </a:ext>
                  </a:extLst>
                </a:gridCol>
              </a:tblGrid>
              <a:tr h="24701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각 배분 받으러 가는 장면 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받은 후 여는 모습 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음식 내용물 인서트 촬영 후 각자 먹는 모습 촬영하며 오전에 봤던 것들을 한번 더 소통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err="1"/>
                        <a:t>백성협</a:t>
                      </a:r>
                      <a:r>
                        <a:rPr lang="ko-KR" altLang="en-US" dirty="0"/>
                        <a:t> 조 촬영을 </a:t>
                      </a:r>
                      <a:r>
                        <a:rPr lang="ko-KR" altLang="en-US" dirty="0" err="1"/>
                        <a:t>도와주는것을</a:t>
                      </a:r>
                      <a:r>
                        <a:rPr lang="ko-KR" altLang="en-US" dirty="0"/>
                        <a:t> 뒤에서 같이 찍어주며 진행</a:t>
                      </a:r>
                      <a:endParaRPr lang="en-US" altLang="ko-KR" dirty="0"/>
                    </a:p>
                    <a:p>
                      <a:pPr latinLnBrk="1"/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5111076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CE5B1BA-3093-E4A9-A09E-E17FDB54D18B}"/>
              </a:ext>
            </a:extLst>
          </p:cNvPr>
          <p:cNvSpPr txBox="1"/>
          <p:nvPr/>
        </p:nvSpPr>
        <p:spPr>
          <a:xfrm>
            <a:off x="2618509" y="564078"/>
            <a:ext cx="6151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11:40 ~ 12:40 </a:t>
            </a:r>
            <a:r>
              <a:rPr lang="ko-KR" altLang="en-US" dirty="0"/>
              <a:t>점심식사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848A57F-8146-CC50-7D68-9645F2CA7A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6" t="31715" r="17344" b="34470"/>
          <a:stretch/>
        </p:blipFill>
        <p:spPr>
          <a:xfrm>
            <a:off x="9457266" y="41948"/>
            <a:ext cx="2531534" cy="1329266"/>
          </a:xfrm>
          <a:prstGeom prst="rect">
            <a:avLst/>
          </a:prstGeom>
        </p:spPr>
      </p:pic>
      <p:pic>
        <p:nvPicPr>
          <p:cNvPr id="4098" name="Picture 2" descr="약업신문]美 직장인 64% 하루 중 가장 중요한 식사..점심">
            <a:extLst>
              <a:ext uri="{FF2B5EF4-FFF2-40B4-BE49-F238E27FC236}">
                <a16:creationId xmlns:a16="http://schemas.microsoft.com/office/drawing/2014/main" id="{22D2BF07-0418-DB2A-6D7B-B0496D62EF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512" y="1871806"/>
            <a:ext cx="5772524" cy="384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5201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C03176E3-550C-6BC9-8E59-54249011BE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E08C1F9-845C-9E41-CD0B-58766F151301}"/>
              </a:ext>
            </a:extLst>
          </p:cNvPr>
          <p:cNvSpPr/>
          <p:nvPr/>
        </p:nvSpPr>
        <p:spPr>
          <a:xfrm>
            <a:off x="326571" y="314695"/>
            <a:ext cx="1288473" cy="139535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29A18A3-3410-7690-FED1-0536521ADC60}"/>
              </a:ext>
            </a:extLst>
          </p:cNvPr>
          <p:cNvSpPr/>
          <p:nvPr/>
        </p:nvSpPr>
        <p:spPr>
          <a:xfrm>
            <a:off x="1335974" y="314695"/>
            <a:ext cx="1039092" cy="139535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DA04797-99C8-1F3C-B0EB-B89A0E78A92D}"/>
              </a:ext>
            </a:extLst>
          </p:cNvPr>
          <p:cNvSpPr/>
          <p:nvPr/>
        </p:nvSpPr>
        <p:spPr>
          <a:xfrm>
            <a:off x="326572" y="706581"/>
            <a:ext cx="2048494" cy="6056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BB4A50-000A-2DB6-0787-28F70928820E}"/>
              </a:ext>
            </a:extLst>
          </p:cNvPr>
          <p:cNvSpPr txBox="1"/>
          <p:nvPr/>
        </p:nvSpPr>
        <p:spPr>
          <a:xfrm>
            <a:off x="118753" y="658427"/>
            <a:ext cx="24344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>
                <a:latin typeface="Bebas Neue Regular" panose="00000500000000000000" pitchFamily="50" charset="0"/>
              </a:rPr>
              <a:t>Seen 5</a:t>
            </a:r>
            <a:endParaRPr lang="ko-KR" altLang="en-US" sz="4000" dirty="0">
              <a:latin typeface="Bebas Neue Regular" panose="00000500000000000000" pitchFamily="50" charset="0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3142F183-2EF9-6397-0647-66E9C4AFD1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2259783"/>
              </p:ext>
            </p:extLst>
          </p:nvPr>
        </p:nvGraphicFramePr>
        <p:xfrm>
          <a:off x="7621897" y="2199657"/>
          <a:ext cx="4051300" cy="2560320"/>
        </p:xfrm>
        <a:graphic>
          <a:graphicData uri="http://schemas.openxmlformats.org/drawingml/2006/table">
            <a:tbl>
              <a:tblPr/>
              <a:tblGrid>
                <a:gridCol w="4051300">
                  <a:extLst>
                    <a:ext uri="{9D8B030D-6E8A-4147-A177-3AD203B41FA5}">
                      <a16:colId xmlns:a16="http://schemas.microsoft.com/office/drawing/2014/main" val="1932960020"/>
                    </a:ext>
                  </a:extLst>
                </a:gridCol>
              </a:tblGrid>
              <a:tr h="24701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합천으로 이동하며 다시 한번 더 버스에서 촬영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자는 애들이 있다면 </a:t>
                      </a:r>
                      <a:r>
                        <a:rPr lang="ko-KR" altLang="en-US" dirty="0" err="1"/>
                        <a:t>엽사로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이루어질수</a:t>
                      </a:r>
                      <a:r>
                        <a:rPr lang="ko-KR" altLang="en-US" dirty="0"/>
                        <a:t> 있음으로 촬영 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/>
                        <a:t>( </a:t>
                      </a:r>
                      <a:r>
                        <a:rPr lang="ko-KR" altLang="en-US" dirty="0"/>
                        <a:t>되도록 </a:t>
                      </a:r>
                      <a:r>
                        <a:rPr lang="ko-KR" altLang="en-US" dirty="0" err="1"/>
                        <a:t>우리조</a:t>
                      </a:r>
                      <a:r>
                        <a:rPr lang="ko-KR" altLang="en-US" dirty="0"/>
                        <a:t> 내에 영상만 </a:t>
                      </a:r>
                      <a:r>
                        <a:rPr lang="ko-KR" altLang="en-US" dirty="0" err="1"/>
                        <a:t>쓸것인데</a:t>
                      </a:r>
                      <a:r>
                        <a:rPr lang="ko-KR" altLang="en-US" dirty="0"/>
                        <a:t> 사전 양해구하고 </a:t>
                      </a:r>
                      <a:r>
                        <a:rPr lang="ko-KR" altLang="en-US" dirty="0" err="1"/>
                        <a:t>찍는거면</a:t>
                      </a:r>
                      <a:r>
                        <a:rPr lang="ko-KR" altLang="en-US" dirty="0"/>
                        <a:t> 사용 </a:t>
                      </a:r>
                      <a:r>
                        <a:rPr lang="en-US" altLang="ko-KR" dirty="0"/>
                        <a:t>)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err="1"/>
                        <a:t>한명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노래시키기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5111076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926B012-0F30-2E27-F722-891EE7CC1B16}"/>
              </a:ext>
            </a:extLst>
          </p:cNvPr>
          <p:cNvSpPr txBox="1"/>
          <p:nvPr/>
        </p:nvSpPr>
        <p:spPr>
          <a:xfrm>
            <a:off x="2761012" y="658427"/>
            <a:ext cx="4773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12:40 ~ 13:50 </a:t>
            </a:r>
            <a:r>
              <a:rPr lang="ko-KR" altLang="en-US" dirty="0"/>
              <a:t>합천으로 이동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ED1CCA0D-6DD5-9E65-76E8-E24723E117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6" t="31715" r="17344" b="34470"/>
          <a:stretch/>
        </p:blipFill>
        <p:spPr>
          <a:xfrm>
            <a:off x="9457266" y="41948"/>
            <a:ext cx="2531534" cy="1329266"/>
          </a:xfrm>
          <a:prstGeom prst="rect">
            <a:avLst/>
          </a:prstGeom>
        </p:spPr>
      </p:pic>
      <p:pic>
        <p:nvPicPr>
          <p:cNvPr id="10" name="Picture 2" descr="세 친구가 버스에서 함께 셀카를 찍는 동안 핸드폰 카메라 앞에서 미소 짓고 포즈를 취합니다. | 프리미엄 사진">
            <a:extLst>
              <a:ext uri="{FF2B5EF4-FFF2-40B4-BE49-F238E27FC236}">
                <a16:creationId xmlns:a16="http://schemas.microsoft.com/office/drawing/2014/main" id="{1EC7B472-18CB-A29D-8C91-41E6F6D607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493" y="1956917"/>
            <a:ext cx="5962650" cy="397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3252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CF7354D0-F5C8-2BB1-E419-1C78E093D7F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E08C1F9-845C-9E41-CD0B-58766F151301}"/>
              </a:ext>
            </a:extLst>
          </p:cNvPr>
          <p:cNvSpPr/>
          <p:nvPr/>
        </p:nvSpPr>
        <p:spPr>
          <a:xfrm>
            <a:off x="326571" y="314695"/>
            <a:ext cx="1288473" cy="139535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29A18A3-3410-7690-FED1-0536521ADC60}"/>
              </a:ext>
            </a:extLst>
          </p:cNvPr>
          <p:cNvSpPr/>
          <p:nvPr/>
        </p:nvSpPr>
        <p:spPr>
          <a:xfrm>
            <a:off x="1335974" y="314695"/>
            <a:ext cx="1039092" cy="139535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DA04797-99C8-1F3C-B0EB-B89A0E78A92D}"/>
              </a:ext>
            </a:extLst>
          </p:cNvPr>
          <p:cNvSpPr/>
          <p:nvPr/>
        </p:nvSpPr>
        <p:spPr>
          <a:xfrm>
            <a:off x="326572" y="706581"/>
            <a:ext cx="2048494" cy="6056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BB4A50-000A-2DB6-0787-28F70928820E}"/>
              </a:ext>
            </a:extLst>
          </p:cNvPr>
          <p:cNvSpPr txBox="1"/>
          <p:nvPr/>
        </p:nvSpPr>
        <p:spPr>
          <a:xfrm>
            <a:off x="118753" y="658427"/>
            <a:ext cx="24344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>
                <a:latin typeface="Bebas Neue Regular" panose="00000500000000000000" pitchFamily="50" charset="0"/>
              </a:rPr>
              <a:t>Seen 6</a:t>
            </a:r>
            <a:endParaRPr lang="ko-KR" altLang="en-US" sz="4000" dirty="0">
              <a:latin typeface="Bebas Neue Regular" panose="00000500000000000000" pitchFamily="50" charset="0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3142F183-2EF9-6397-0647-66E9C4AFD1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9011832"/>
              </p:ext>
            </p:extLst>
          </p:nvPr>
        </p:nvGraphicFramePr>
        <p:xfrm>
          <a:off x="7740650" y="1962150"/>
          <a:ext cx="4051300" cy="2470150"/>
        </p:xfrm>
        <a:graphic>
          <a:graphicData uri="http://schemas.openxmlformats.org/drawingml/2006/table">
            <a:tbl>
              <a:tblPr/>
              <a:tblGrid>
                <a:gridCol w="4051300">
                  <a:extLst>
                    <a:ext uri="{9D8B030D-6E8A-4147-A177-3AD203B41FA5}">
                      <a16:colId xmlns:a16="http://schemas.microsoft.com/office/drawing/2014/main" val="1932960020"/>
                    </a:ext>
                  </a:extLst>
                </a:gridCol>
              </a:tblGrid>
              <a:tr h="24701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옥전고분군에서는 노는 식으로 촬영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err="1"/>
                        <a:t>왠만해서는</a:t>
                      </a:r>
                      <a:r>
                        <a:rPr lang="ko-KR" altLang="en-US" dirty="0"/>
                        <a:t> 고분군에 얘기는 중간에 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섞되 노는 것 이라는 느낌이 </a:t>
                      </a:r>
                      <a:r>
                        <a:rPr lang="ko-KR" altLang="en-US" dirty="0" err="1"/>
                        <a:t>사라지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않을 정도로만 언급하기</a:t>
                      </a:r>
                      <a:endParaRPr lang="en-US" altLang="ko-KR" dirty="0"/>
                    </a:p>
                    <a:p>
                      <a:pPr latinLnBrk="1"/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5111076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F801C33-C6C7-3183-5511-22C29E7E1662}"/>
              </a:ext>
            </a:extLst>
          </p:cNvPr>
          <p:cNvSpPr txBox="1"/>
          <p:nvPr/>
        </p:nvSpPr>
        <p:spPr>
          <a:xfrm>
            <a:off x="2636322" y="706581"/>
            <a:ext cx="6026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13:50 ~ 15:20 (</a:t>
            </a:r>
            <a:r>
              <a:rPr lang="ko-KR" altLang="en-US" dirty="0"/>
              <a:t>합천</a:t>
            </a:r>
            <a:r>
              <a:rPr lang="en-US" altLang="ko-KR" dirty="0"/>
              <a:t>)</a:t>
            </a:r>
            <a:r>
              <a:rPr lang="ko-KR" altLang="en-US" dirty="0"/>
              <a:t>옥전고분군 투어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2DAFD93-62DE-77D2-32CB-1CD93F5060C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6" t="31715" r="17344" b="34470"/>
          <a:stretch/>
        </p:blipFill>
        <p:spPr>
          <a:xfrm>
            <a:off x="9457266" y="41948"/>
            <a:ext cx="2531534" cy="1329266"/>
          </a:xfrm>
          <a:prstGeom prst="rect">
            <a:avLst/>
          </a:prstGeom>
        </p:spPr>
      </p:pic>
      <p:pic>
        <p:nvPicPr>
          <p:cNvPr id="5122" name="Picture 2" descr="고성 주민 가야수호단, 가야고분군 교류투어 참여 &lt; 고성 &lt; 뉴스 &lt; 기사본문 - 통영신문">
            <a:extLst>
              <a:ext uri="{FF2B5EF4-FFF2-40B4-BE49-F238E27FC236}">
                <a16:creationId xmlns:a16="http://schemas.microsoft.com/office/drawing/2014/main" id="{EAFD391D-7EBC-A89E-150F-1C86259B7B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03" y="1782494"/>
            <a:ext cx="6499348" cy="3650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32934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2F48CC5B-BEC1-87D2-2709-83742420B75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E08C1F9-845C-9E41-CD0B-58766F151301}"/>
              </a:ext>
            </a:extLst>
          </p:cNvPr>
          <p:cNvSpPr/>
          <p:nvPr/>
        </p:nvSpPr>
        <p:spPr>
          <a:xfrm>
            <a:off x="326571" y="314695"/>
            <a:ext cx="1288473" cy="139535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29A18A3-3410-7690-FED1-0536521ADC60}"/>
              </a:ext>
            </a:extLst>
          </p:cNvPr>
          <p:cNvSpPr/>
          <p:nvPr/>
        </p:nvSpPr>
        <p:spPr>
          <a:xfrm>
            <a:off x="1335974" y="314695"/>
            <a:ext cx="1039092" cy="139535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DA04797-99C8-1F3C-B0EB-B89A0E78A92D}"/>
              </a:ext>
            </a:extLst>
          </p:cNvPr>
          <p:cNvSpPr/>
          <p:nvPr/>
        </p:nvSpPr>
        <p:spPr>
          <a:xfrm>
            <a:off x="326572" y="706581"/>
            <a:ext cx="2048494" cy="6056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BB4A50-000A-2DB6-0787-28F70928820E}"/>
              </a:ext>
            </a:extLst>
          </p:cNvPr>
          <p:cNvSpPr txBox="1"/>
          <p:nvPr/>
        </p:nvSpPr>
        <p:spPr>
          <a:xfrm>
            <a:off x="118753" y="658427"/>
            <a:ext cx="24344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>
                <a:latin typeface="Bebas Neue Regular" panose="00000500000000000000" pitchFamily="50" charset="0"/>
              </a:rPr>
              <a:t>Seen 7</a:t>
            </a:r>
            <a:endParaRPr lang="ko-KR" altLang="en-US" sz="4000" dirty="0">
              <a:latin typeface="Bebas Neue Regular" panose="00000500000000000000" pitchFamily="50" charset="0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3142F183-2EF9-6397-0647-66E9C4AFD1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8730257"/>
              </p:ext>
            </p:extLst>
          </p:nvPr>
        </p:nvGraphicFramePr>
        <p:xfrm>
          <a:off x="7679267" y="2193925"/>
          <a:ext cx="4051300" cy="2470150"/>
        </p:xfrm>
        <a:graphic>
          <a:graphicData uri="http://schemas.openxmlformats.org/drawingml/2006/table">
            <a:tbl>
              <a:tblPr/>
              <a:tblGrid>
                <a:gridCol w="4051300">
                  <a:extLst>
                    <a:ext uri="{9D8B030D-6E8A-4147-A177-3AD203B41FA5}">
                      <a16:colId xmlns:a16="http://schemas.microsoft.com/office/drawing/2014/main" val="1932960020"/>
                    </a:ext>
                  </a:extLst>
                </a:gridCol>
              </a:tblGrid>
              <a:tr h="24701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고령으로 이동이지만 이때는 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휴대폰 충전타임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촬영자 휴식타임 임으로 이동 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인서트만 따기</a:t>
                      </a:r>
                      <a:endParaRPr lang="en-US" altLang="ko-KR" dirty="0"/>
                    </a:p>
                    <a:p>
                      <a:pPr latinLnBrk="1"/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5111076"/>
                  </a:ext>
                </a:extLst>
              </a:tr>
            </a:tbl>
          </a:graphicData>
        </a:graphic>
      </p:graphicFrame>
      <p:pic>
        <p:nvPicPr>
          <p:cNvPr id="11" name="그림 10">
            <a:extLst>
              <a:ext uri="{FF2B5EF4-FFF2-40B4-BE49-F238E27FC236}">
                <a16:creationId xmlns:a16="http://schemas.microsoft.com/office/drawing/2014/main" id="{59445B58-A22B-A5DC-4D26-514F670591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6" t="31715" r="17344" b="34470"/>
          <a:stretch/>
        </p:blipFill>
        <p:spPr>
          <a:xfrm>
            <a:off x="9457266" y="41948"/>
            <a:ext cx="2531534" cy="132926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C1F3EC6-8BF7-5D4D-DC2E-37CD94414D1C}"/>
              </a:ext>
            </a:extLst>
          </p:cNvPr>
          <p:cNvSpPr txBox="1"/>
          <p:nvPr/>
        </p:nvSpPr>
        <p:spPr>
          <a:xfrm>
            <a:off x="2553194" y="706581"/>
            <a:ext cx="5126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15:20  ~ 15:50 (</a:t>
            </a:r>
            <a:r>
              <a:rPr lang="ko-KR" altLang="en-US" dirty="0"/>
              <a:t>고령</a:t>
            </a:r>
            <a:r>
              <a:rPr lang="en-US" altLang="ko-KR" dirty="0"/>
              <a:t>) </a:t>
            </a:r>
            <a:r>
              <a:rPr lang="ko-KR" altLang="en-US" dirty="0" err="1"/>
              <a:t>지산동고분군</a:t>
            </a:r>
            <a:r>
              <a:rPr lang="ko-KR" altLang="en-US" dirty="0"/>
              <a:t> 이동</a:t>
            </a:r>
          </a:p>
        </p:txBody>
      </p:sp>
      <p:pic>
        <p:nvPicPr>
          <p:cNvPr id="14" name="Picture 2" descr="세 친구가 버스에서 함께 셀카를 찍는 동안 핸드폰 카메라 앞에서 미소 짓고 포즈를 취합니다. | 프리미엄 사진">
            <a:extLst>
              <a:ext uri="{FF2B5EF4-FFF2-40B4-BE49-F238E27FC236}">
                <a16:creationId xmlns:a16="http://schemas.microsoft.com/office/drawing/2014/main" id="{09542003-C154-0882-933C-507A196650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45" y="1962150"/>
            <a:ext cx="5962650" cy="397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26410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F03132AE-7B86-4744-56B7-324AC075351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E08C1F9-845C-9E41-CD0B-58766F151301}"/>
              </a:ext>
            </a:extLst>
          </p:cNvPr>
          <p:cNvSpPr/>
          <p:nvPr/>
        </p:nvSpPr>
        <p:spPr>
          <a:xfrm>
            <a:off x="326571" y="314695"/>
            <a:ext cx="1288473" cy="139535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29A18A3-3410-7690-FED1-0536521ADC60}"/>
              </a:ext>
            </a:extLst>
          </p:cNvPr>
          <p:cNvSpPr/>
          <p:nvPr/>
        </p:nvSpPr>
        <p:spPr>
          <a:xfrm>
            <a:off x="1335974" y="314695"/>
            <a:ext cx="1039092" cy="139535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DA04797-99C8-1F3C-B0EB-B89A0E78A92D}"/>
              </a:ext>
            </a:extLst>
          </p:cNvPr>
          <p:cNvSpPr/>
          <p:nvPr/>
        </p:nvSpPr>
        <p:spPr>
          <a:xfrm>
            <a:off x="326572" y="706581"/>
            <a:ext cx="2048494" cy="6056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BB4A50-000A-2DB6-0787-28F70928820E}"/>
              </a:ext>
            </a:extLst>
          </p:cNvPr>
          <p:cNvSpPr txBox="1"/>
          <p:nvPr/>
        </p:nvSpPr>
        <p:spPr>
          <a:xfrm>
            <a:off x="118753" y="658427"/>
            <a:ext cx="24344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>
                <a:latin typeface="Bebas Neue Regular" panose="00000500000000000000" pitchFamily="50" charset="0"/>
              </a:rPr>
              <a:t>Seen 8</a:t>
            </a:r>
            <a:endParaRPr lang="ko-KR" altLang="en-US" sz="4000" dirty="0">
              <a:latin typeface="Bebas Neue Regular" panose="00000500000000000000" pitchFamily="50" charset="0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3142F183-2EF9-6397-0647-66E9C4AFD1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7268500"/>
              </p:ext>
            </p:extLst>
          </p:nvPr>
        </p:nvGraphicFramePr>
        <p:xfrm>
          <a:off x="7740650" y="1962150"/>
          <a:ext cx="4051300" cy="2470150"/>
        </p:xfrm>
        <a:graphic>
          <a:graphicData uri="http://schemas.openxmlformats.org/drawingml/2006/table">
            <a:tbl>
              <a:tblPr/>
              <a:tblGrid>
                <a:gridCol w="4051300">
                  <a:extLst>
                    <a:ext uri="{9D8B030D-6E8A-4147-A177-3AD203B41FA5}">
                      <a16:colId xmlns:a16="http://schemas.microsoft.com/office/drawing/2014/main" val="1932960020"/>
                    </a:ext>
                  </a:extLst>
                </a:gridCol>
              </a:tblGrid>
              <a:tr h="24701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마지막 투어장소인 만큼 활력을 불태우며 투어를 하고 마지막에 </a:t>
                      </a:r>
                      <a:r>
                        <a:rPr lang="ko-KR" altLang="en-US" dirty="0" err="1"/>
                        <a:t>한명</a:t>
                      </a:r>
                      <a:r>
                        <a:rPr lang="ko-KR" altLang="en-US" dirty="0"/>
                        <a:t> 낙오를 위한 게임 진행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err="1"/>
                        <a:t>우리팀이</a:t>
                      </a:r>
                      <a:r>
                        <a:rPr lang="ko-KR" altLang="en-US" dirty="0"/>
                        <a:t> 낙오는 아닌 </a:t>
                      </a:r>
                      <a:r>
                        <a:rPr lang="ko-KR" altLang="en-US" dirty="0" err="1"/>
                        <a:t>다른팀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낙오시키기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이번 게임을 마지막으로 </a:t>
                      </a:r>
                      <a:r>
                        <a:rPr lang="en-US" altLang="ko-KR" dirty="0"/>
                        <a:t>Vlog </a:t>
                      </a:r>
                      <a:r>
                        <a:rPr lang="ko-KR" altLang="en-US" dirty="0"/>
                        <a:t>마무리</a:t>
                      </a:r>
                      <a:endParaRPr lang="en-US" altLang="ko-KR" dirty="0"/>
                    </a:p>
                    <a:p>
                      <a:pPr latinLnBrk="1"/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5111076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231C8CCB-202C-D8BF-3C74-94FFEAD73C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6" t="31715" r="17344" b="34470"/>
          <a:stretch/>
        </p:blipFill>
        <p:spPr>
          <a:xfrm>
            <a:off x="9457266" y="41948"/>
            <a:ext cx="2531534" cy="132926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D3827A4-C14A-7B54-21DE-B93DDA0ECA4D}"/>
              </a:ext>
            </a:extLst>
          </p:cNvPr>
          <p:cNvSpPr txBox="1"/>
          <p:nvPr/>
        </p:nvSpPr>
        <p:spPr>
          <a:xfrm>
            <a:off x="2616200" y="658427"/>
            <a:ext cx="5124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15:50 ~ 17:20 (</a:t>
            </a:r>
            <a:r>
              <a:rPr lang="ko-KR" altLang="en-US" dirty="0"/>
              <a:t>고령</a:t>
            </a:r>
            <a:r>
              <a:rPr lang="en-US" altLang="ko-KR" dirty="0"/>
              <a:t>) </a:t>
            </a:r>
            <a:r>
              <a:rPr lang="ko-KR" altLang="en-US" dirty="0" err="1"/>
              <a:t>지산동고분군</a:t>
            </a:r>
            <a:r>
              <a:rPr lang="ko-KR" altLang="en-US" dirty="0"/>
              <a:t> 투어</a:t>
            </a:r>
          </a:p>
        </p:txBody>
      </p:sp>
      <p:pic>
        <p:nvPicPr>
          <p:cNvPr id="8194" name="Picture 2" descr="동네 '쫌' 아는 주민들이 초대했다…'고분군 투어'· 약술에 예술 더한 '양조장 투어' : 네이버 포스트">
            <a:extLst>
              <a:ext uri="{FF2B5EF4-FFF2-40B4-BE49-F238E27FC236}">
                <a16:creationId xmlns:a16="http://schemas.microsoft.com/office/drawing/2014/main" id="{C251AB6B-822A-9CB5-58EE-1E6A5D6FDA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6" y="1962150"/>
            <a:ext cx="5478774" cy="2750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72503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C9ABB963-61C2-7CAC-684C-A68B1426950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E08C1F9-845C-9E41-CD0B-58766F151301}"/>
              </a:ext>
            </a:extLst>
          </p:cNvPr>
          <p:cNvSpPr/>
          <p:nvPr/>
        </p:nvSpPr>
        <p:spPr>
          <a:xfrm>
            <a:off x="326571" y="314695"/>
            <a:ext cx="1288473" cy="139535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29A18A3-3410-7690-FED1-0536521ADC60}"/>
              </a:ext>
            </a:extLst>
          </p:cNvPr>
          <p:cNvSpPr/>
          <p:nvPr/>
        </p:nvSpPr>
        <p:spPr>
          <a:xfrm>
            <a:off x="1335974" y="314695"/>
            <a:ext cx="1039092" cy="139535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DA04797-99C8-1F3C-B0EB-B89A0E78A92D}"/>
              </a:ext>
            </a:extLst>
          </p:cNvPr>
          <p:cNvSpPr/>
          <p:nvPr/>
        </p:nvSpPr>
        <p:spPr>
          <a:xfrm>
            <a:off x="326572" y="706581"/>
            <a:ext cx="2048494" cy="6056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BB4A50-000A-2DB6-0787-28F70928820E}"/>
              </a:ext>
            </a:extLst>
          </p:cNvPr>
          <p:cNvSpPr txBox="1"/>
          <p:nvPr/>
        </p:nvSpPr>
        <p:spPr>
          <a:xfrm>
            <a:off x="118753" y="658427"/>
            <a:ext cx="24344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>
                <a:latin typeface="Bebas Neue Regular" panose="00000500000000000000" pitchFamily="50" charset="0"/>
              </a:rPr>
              <a:t>Seen 9</a:t>
            </a:r>
            <a:endParaRPr lang="ko-KR" altLang="en-US" sz="4000" dirty="0">
              <a:latin typeface="Bebas Neue Regular" panose="00000500000000000000" pitchFamily="50" charset="0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3142F183-2EF9-6397-0647-66E9C4AFD1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8160080"/>
              </p:ext>
            </p:extLst>
          </p:nvPr>
        </p:nvGraphicFramePr>
        <p:xfrm>
          <a:off x="7368721" y="2077795"/>
          <a:ext cx="4051300" cy="2560320"/>
        </p:xfrm>
        <a:graphic>
          <a:graphicData uri="http://schemas.openxmlformats.org/drawingml/2006/table">
            <a:tbl>
              <a:tblPr/>
              <a:tblGrid>
                <a:gridCol w="4051300">
                  <a:extLst>
                    <a:ext uri="{9D8B030D-6E8A-4147-A177-3AD203B41FA5}">
                      <a16:colId xmlns:a16="http://schemas.microsoft.com/office/drawing/2014/main" val="1932960020"/>
                    </a:ext>
                  </a:extLst>
                </a:gridCol>
              </a:tblGrid>
              <a:tr h="24701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집으로 돌아가는 해가지는 장면 찍은 후 집으로 돌아가며 아쉬움을 강조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이번걸로 </a:t>
                      </a:r>
                      <a:r>
                        <a:rPr lang="ko-KR" altLang="en-US" dirty="0" err="1"/>
                        <a:t>느낀것은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내린후에</a:t>
                      </a:r>
                      <a:r>
                        <a:rPr lang="ko-KR" altLang="en-US" dirty="0"/>
                        <a:t> 집에 가는 듯한 장면으로 촬영하며 얘기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마지막으로 가야고분군에 대해서 영상을 하나 출력 후 영상 마무리</a:t>
                      </a:r>
                      <a:endParaRPr lang="en-US" altLang="ko-KR" dirty="0"/>
                    </a:p>
                    <a:p>
                      <a:pPr latinLnBrk="1"/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5111076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27B8C66A-274D-143F-5298-3810110BDC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6" t="31715" r="17344" b="34470"/>
          <a:stretch/>
        </p:blipFill>
        <p:spPr>
          <a:xfrm>
            <a:off x="9457266" y="41948"/>
            <a:ext cx="2531534" cy="132926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B6BD03-C61F-BB88-B6CF-199F4CA81EAF}"/>
              </a:ext>
            </a:extLst>
          </p:cNvPr>
          <p:cNvSpPr txBox="1"/>
          <p:nvPr/>
        </p:nvSpPr>
        <p:spPr>
          <a:xfrm>
            <a:off x="2612571" y="706581"/>
            <a:ext cx="57298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17:20 ~ 18:10 </a:t>
            </a:r>
            <a:r>
              <a:rPr lang="ko-KR" altLang="en-US" dirty="0"/>
              <a:t>복귀 후 해산</a:t>
            </a:r>
          </a:p>
        </p:txBody>
      </p:sp>
      <p:pic>
        <p:nvPicPr>
          <p:cNvPr id="9218" name="Picture 2" descr="제주 야간관광 명물 '야밤버스' 올해는 봄부터 운행 - 노컷뉴스">
            <a:extLst>
              <a:ext uri="{FF2B5EF4-FFF2-40B4-BE49-F238E27FC236}">
                <a16:creationId xmlns:a16="http://schemas.microsoft.com/office/drawing/2014/main" id="{3F540980-88E8-D091-AC9B-35FB4A23A9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853" y="1847618"/>
            <a:ext cx="5923890" cy="3946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59552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AB2182E3-7938-3BBD-9EFC-966AC01F4A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E08C1F9-845C-9E41-CD0B-58766F151301}"/>
              </a:ext>
            </a:extLst>
          </p:cNvPr>
          <p:cNvSpPr/>
          <p:nvPr/>
        </p:nvSpPr>
        <p:spPr>
          <a:xfrm>
            <a:off x="326571" y="314695"/>
            <a:ext cx="1288473" cy="139535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29A18A3-3410-7690-FED1-0536521ADC60}"/>
              </a:ext>
            </a:extLst>
          </p:cNvPr>
          <p:cNvSpPr/>
          <p:nvPr/>
        </p:nvSpPr>
        <p:spPr>
          <a:xfrm>
            <a:off x="1335974" y="314695"/>
            <a:ext cx="1039092" cy="139535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DA04797-99C8-1F3C-B0EB-B89A0E78A92D}"/>
              </a:ext>
            </a:extLst>
          </p:cNvPr>
          <p:cNvSpPr/>
          <p:nvPr/>
        </p:nvSpPr>
        <p:spPr>
          <a:xfrm>
            <a:off x="326572" y="706581"/>
            <a:ext cx="2048494" cy="6056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BB4A50-000A-2DB6-0787-28F70928820E}"/>
              </a:ext>
            </a:extLst>
          </p:cNvPr>
          <p:cNvSpPr txBox="1"/>
          <p:nvPr/>
        </p:nvSpPr>
        <p:spPr>
          <a:xfrm>
            <a:off x="118753" y="695415"/>
            <a:ext cx="24344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latin typeface="Bebas Neue Regular" panose="00000500000000000000" pitchFamily="50" charset="0"/>
              </a:rPr>
              <a:t>이 기획으로 인한 효과</a:t>
            </a:r>
            <a:endParaRPr lang="en-US" altLang="ko-KR" sz="2000" dirty="0">
              <a:latin typeface="Bebas Neue Regular" panose="00000500000000000000" pitchFamily="50" charset="0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3142F183-2EF9-6397-0647-66E9C4AFD1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6223561"/>
              </p:ext>
            </p:extLst>
          </p:nvPr>
        </p:nvGraphicFramePr>
        <p:xfrm>
          <a:off x="1855520" y="2098715"/>
          <a:ext cx="7861218" cy="3791445"/>
        </p:xfrm>
        <a:graphic>
          <a:graphicData uri="http://schemas.openxmlformats.org/drawingml/2006/table">
            <a:tbl>
              <a:tblPr/>
              <a:tblGrid>
                <a:gridCol w="7861218">
                  <a:extLst>
                    <a:ext uri="{9D8B030D-6E8A-4147-A177-3AD203B41FA5}">
                      <a16:colId xmlns:a16="http://schemas.microsoft.com/office/drawing/2014/main" val="1932960020"/>
                    </a:ext>
                  </a:extLst>
                </a:gridCol>
              </a:tblGrid>
              <a:tr h="37914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교내에서 체험학습을 </a:t>
                      </a:r>
                      <a:r>
                        <a:rPr lang="en-US" altLang="ko-KR" dirty="0"/>
                        <a:t>Vlog </a:t>
                      </a:r>
                      <a:r>
                        <a:rPr lang="ko-KR" altLang="en-US" dirty="0"/>
                        <a:t>로 </a:t>
                      </a:r>
                      <a:r>
                        <a:rPr lang="ko-KR" altLang="en-US" dirty="0" err="1"/>
                        <a:t>다가감으로써</a:t>
                      </a:r>
                      <a:r>
                        <a:rPr lang="ko-KR" altLang="en-US" dirty="0"/>
                        <a:t> 영상에 친근감과 편안함을 주며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일상에 </a:t>
                      </a:r>
                      <a:r>
                        <a:rPr lang="ko-KR" altLang="en-US" dirty="0" err="1"/>
                        <a:t>지쳐있던</a:t>
                      </a:r>
                      <a:r>
                        <a:rPr lang="ko-KR" altLang="en-US" dirty="0"/>
                        <a:t> 분들에게 휴식 시간을 주듯이 영상을 접근시킬 수 있고 학생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들의 </a:t>
                      </a:r>
                      <a:r>
                        <a:rPr lang="ko-KR" altLang="en-US" dirty="0" err="1"/>
                        <a:t>재치있는</a:t>
                      </a:r>
                      <a:r>
                        <a:rPr lang="ko-KR" altLang="en-US" dirty="0"/>
                        <a:t> 개그로 지루함 없이 가야고분군에 대해 은근슬쩍 얘기를 하며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가야고분군에 대한 호기심을 자극하여 가야고분군에 대해 더 </a:t>
                      </a:r>
                      <a:r>
                        <a:rPr lang="ko-KR" altLang="en-US" dirty="0" err="1"/>
                        <a:t>홍보시킬</a:t>
                      </a:r>
                      <a:r>
                        <a:rPr lang="ko-KR" altLang="en-US" dirty="0"/>
                        <a:t> 수 있다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또 한 맨 마지막에</a:t>
                      </a:r>
                      <a:r>
                        <a:rPr lang="en-US" altLang="ko-KR" dirty="0"/>
                        <a:t> </a:t>
                      </a:r>
                      <a:r>
                        <a:rPr lang="ko-KR" altLang="en-US" dirty="0"/>
                        <a:t>체험학습의 아쉬움으로 가야고분군에 대해 조금 더 검색할 수 있게끔 </a:t>
                      </a: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여운을 남겨 마무리 함으로써 검색을 해보게 할 수 있는 효과가 </a:t>
                      </a:r>
                      <a:r>
                        <a:rPr lang="ko-KR" altLang="en-US" dirty="0" err="1"/>
                        <a:t>있ㄷ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5111076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DB3BC4A6-BBFB-9753-BED4-E6061D5C15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6" t="31715" r="17344" b="34470"/>
          <a:stretch/>
        </p:blipFill>
        <p:spPr>
          <a:xfrm>
            <a:off x="9457266" y="41948"/>
            <a:ext cx="2531534" cy="1329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6337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3C14429-B828-B924-081F-24EC00F02ED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4F369962-B8C2-2C9E-B6B2-344856DD2E47}"/>
              </a:ext>
            </a:extLst>
          </p:cNvPr>
          <p:cNvSpPr/>
          <p:nvPr/>
        </p:nvSpPr>
        <p:spPr>
          <a:xfrm>
            <a:off x="326571" y="314695"/>
            <a:ext cx="1288473" cy="139535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679C55F-1927-578B-3DC5-2F3BCED0E790}"/>
              </a:ext>
            </a:extLst>
          </p:cNvPr>
          <p:cNvSpPr/>
          <p:nvPr/>
        </p:nvSpPr>
        <p:spPr>
          <a:xfrm>
            <a:off x="1335974" y="314695"/>
            <a:ext cx="1039092" cy="139535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E79B00FF-6F54-64F8-65E2-5F6001A5A3D5}"/>
              </a:ext>
            </a:extLst>
          </p:cNvPr>
          <p:cNvSpPr/>
          <p:nvPr/>
        </p:nvSpPr>
        <p:spPr>
          <a:xfrm>
            <a:off x="326572" y="706581"/>
            <a:ext cx="2048494" cy="6056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>
                <a:solidFill>
                  <a:schemeClr val="tx1"/>
                </a:solidFill>
              </a:rPr>
              <a:t>너랑</a:t>
            </a:r>
            <a:r>
              <a:rPr lang="ko-KR" altLang="en-US" dirty="0">
                <a:solidFill>
                  <a:schemeClr val="tx1"/>
                </a:solidFill>
              </a:rPr>
              <a:t> 가야겠다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58F3F9A3-AC8A-9EFB-6AD3-435C0F2562D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6" t="31715" r="17344" b="34470"/>
          <a:stretch/>
        </p:blipFill>
        <p:spPr>
          <a:xfrm>
            <a:off x="9457266" y="41948"/>
            <a:ext cx="2531534" cy="132926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84FD0A9-DE2C-DE34-F678-B4F3200A273C}"/>
              </a:ext>
            </a:extLst>
          </p:cNvPr>
          <p:cNvSpPr txBox="1"/>
          <p:nvPr/>
        </p:nvSpPr>
        <p:spPr>
          <a:xfrm>
            <a:off x="2817173" y="2459504"/>
            <a:ext cx="655765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THANKS</a:t>
            </a:r>
          </a:p>
        </p:txBody>
      </p:sp>
    </p:spTree>
    <p:extLst>
      <p:ext uri="{BB962C8B-B14F-4D97-AF65-F5344CB8AC3E}">
        <p14:creationId xmlns:p14="http://schemas.microsoft.com/office/powerpoint/2010/main" val="38219780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468</TotalTime>
  <Words>472</Words>
  <Application>Microsoft Office PowerPoint</Application>
  <PresentationFormat>와이드스크린</PresentationFormat>
  <Paragraphs>97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1" baseType="lpstr">
      <vt:lpstr>Adobe Gothic Std B</vt:lpstr>
      <vt:lpstr>맑은 고딕</vt:lpstr>
      <vt:lpstr>Arial</vt:lpstr>
      <vt:lpstr>Bebas Neue Regular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USER</dc:creator>
  <cp:lastModifiedBy>USER</cp:lastModifiedBy>
  <cp:revision>13</cp:revision>
  <dcterms:created xsi:type="dcterms:W3CDTF">2023-03-30T00:33:24Z</dcterms:created>
  <dcterms:modified xsi:type="dcterms:W3CDTF">2023-05-25T02:48:39Z</dcterms:modified>
</cp:coreProperties>
</file>