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EA3962-CC06-47A6-9953-2C6243BACD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1B2463A-D20B-42C1-9705-83A0116719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889C829-5601-4B64-BB12-B7F50F03E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41F91-6148-4025-B942-83D1AC6B45F5}" type="datetimeFigureOut">
              <a:rPr lang="ko-KR" altLang="en-US" smtClean="0"/>
              <a:t>2023-06-15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A6BF771-C4DB-4396-8BC1-DCAF7E74B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0C00E40-2687-4680-80AE-26232CDDD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4A33D-CAD7-4EE2-A5EC-9C005DA620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4736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17CAF35-DE12-46B3-AB8D-42AD44FA3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AB5D406-8658-4C0C-89DE-7C2788DE9B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55E5860-20F8-4B7E-A94C-4FCDDBA462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41F91-6148-4025-B942-83D1AC6B45F5}" type="datetimeFigureOut">
              <a:rPr lang="ko-KR" altLang="en-US" smtClean="0"/>
              <a:t>2023-06-15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B0529F9-AB50-4D0D-BB1C-DACC1D4BB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3015C38-0841-4E17-AFD3-2E531579D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4A33D-CAD7-4EE2-A5EC-9C005DA620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4772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FF65DE7-DF3E-4712-A5D1-B273A0412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7B83A22-FAE8-4E07-B53E-A28B8DD43C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7A798FA-496C-4E52-975A-E89388CA3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41F91-6148-4025-B942-83D1AC6B45F5}" type="datetimeFigureOut">
              <a:rPr lang="ko-KR" altLang="en-US" smtClean="0"/>
              <a:t>2023-06-15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279CEA0-182F-4B05-A131-72E10E4E5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6EB7D0E-E654-482D-8D8E-F46392D39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4A33D-CAD7-4EE2-A5EC-9C005DA620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3609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210CAD-10B5-4AFD-B8CF-14679EFA3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80E3593-B68F-42C8-804C-C1E6C39C3B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482136F-831A-4B2D-8363-7190F225B4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A4219C7-E848-4732-8D3D-11BAF68BD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41F91-6148-4025-B942-83D1AC6B45F5}" type="datetimeFigureOut">
              <a:rPr lang="ko-KR" altLang="en-US" smtClean="0"/>
              <a:t>2023-06-15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47DB303-180C-49B3-826C-17C639F2B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1FF2496-BD28-4D19-B3E9-ABDF758CC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4A33D-CAD7-4EE2-A5EC-9C005DA620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6710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467721-FDD2-45E7-A386-5F0B26E8C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EDA2FA5-85C1-4C6B-B82D-0335ED1855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EF4B985-F15A-4424-AF5F-D2353BB900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C24F7B9-5330-445D-8A49-7EEDA34FA7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76BD30F-7906-4769-BB4B-2DDCD3EA9D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4EEFF9F-E26D-485C-B15A-77B0F40A8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41F91-6148-4025-B942-83D1AC6B45F5}" type="datetimeFigureOut">
              <a:rPr lang="ko-KR" altLang="en-US" smtClean="0"/>
              <a:t>2023-06-15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CC4D836-DE57-44FF-AB14-D864A773F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3FCDA26-2620-47E1-9F70-1A2AF9E0E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4A33D-CAD7-4EE2-A5EC-9C005DA620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6345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543D82-CBA8-407B-B0DA-195190D09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EFD9F31-B7FC-40CD-A286-0CBF8863B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41F91-6148-4025-B942-83D1AC6B45F5}" type="datetimeFigureOut">
              <a:rPr lang="ko-KR" altLang="en-US" smtClean="0"/>
              <a:t>2023-06-15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7A4993F-F368-48A2-83EC-7FF767C2A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3F70977-E1E6-486A-8716-3E0626222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4A33D-CAD7-4EE2-A5EC-9C005DA620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2995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B122EA36-A164-4B90-B0E3-073BF6E89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41F91-6148-4025-B942-83D1AC6B45F5}" type="datetimeFigureOut">
              <a:rPr lang="ko-KR" altLang="en-US" smtClean="0"/>
              <a:t>2023-06-15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49D1CD7-DF96-4161-B39A-FC43BBAE7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3375CD2-9E78-456D-B73F-0EC0ABF61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4A33D-CAD7-4EE2-A5EC-9C005DA620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4379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ECDC00-B2CF-461B-81BD-0B55AF09B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79775D5-03A5-4BB4-9D07-5075022FB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E6F6A6C-85E5-44C4-9DD5-1C38380F31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D9243FF-EF8D-471D-96B1-8016C73EE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41F91-6148-4025-B942-83D1AC6B45F5}" type="datetimeFigureOut">
              <a:rPr lang="ko-KR" altLang="en-US" smtClean="0"/>
              <a:t>2023-06-15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BB0DB14-F4C5-41A9-A0A3-2A2C03673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893C937-93AE-4A47-A0D6-439833F2F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4A33D-CAD7-4EE2-A5EC-9C005DA620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7462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40E11A-FDC2-42D2-AC31-582337801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D940E0C-EE3A-447E-A2AF-F9DA57D715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293ECC5-5EFF-4F2E-94A7-9348581918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B57AED7-2C07-4E11-9ACE-EF7062DD7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41F91-6148-4025-B942-83D1AC6B45F5}" type="datetimeFigureOut">
              <a:rPr lang="ko-KR" altLang="en-US" smtClean="0"/>
              <a:t>2023-06-15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88750B5-94A6-4FF8-A706-CD8E9B2E2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9D33F3F-430B-4377-818D-39E04D9C6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4A33D-CAD7-4EE2-A5EC-9C005DA620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838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F96096-605F-4073-9138-C617283BE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578E6F7-FF53-4C3F-AFFD-B3D4ABF0DE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2BE18E2-AC31-485E-8AA7-895210183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41F91-6148-4025-B942-83D1AC6B45F5}" type="datetimeFigureOut">
              <a:rPr lang="ko-KR" altLang="en-US" smtClean="0"/>
              <a:t>2023-06-15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6D95355-1EAE-4F37-B455-17B1DBC55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199563D-7F6A-4E62-A6D1-F664F6928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4A33D-CAD7-4EE2-A5EC-9C005DA620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9159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33DE29E-F264-4090-A9BA-32F43C21B1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02A4B78-BE0D-42F2-AD9F-C05F244AD3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76D9D84-ACE9-4D5A-9A0E-DCFACABD1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41F91-6148-4025-B942-83D1AC6B45F5}" type="datetimeFigureOut">
              <a:rPr lang="ko-KR" altLang="en-US" smtClean="0"/>
              <a:t>2023-06-15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AC8DEC1-9FDE-4CA7-BA31-E8608BE3F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591EB00-961F-42EC-9BD6-2226EEE0C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4A33D-CAD7-4EE2-A5EC-9C005DA620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8357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D29E75C-0BAD-46EA-A03D-4B290112E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331DDFF-0F3C-4C2A-813F-E8FD8463D7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288BAE8-6B07-42AF-A32E-A45EFFA02F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41F91-6148-4025-B942-83D1AC6B45F5}" type="datetimeFigureOut">
              <a:rPr lang="ko-KR" altLang="en-US" smtClean="0"/>
              <a:t>2023-06-15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6CC1036-01ED-411E-84C0-0B31B74E27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B31BD95-9E55-44CF-B80C-0A1EC0EA17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4A33D-CAD7-4EE2-A5EC-9C005DA620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1626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94B233-66F2-45BF-9174-C4D72F576C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dirty="0">
                <a:latin typeface="ONE 모바일고딕 Title" panose="00000500000000000000" pitchFamily="2" charset="-127"/>
                <a:ea typeface="ONE 모바일고딕 Title" panose="00000500000000000000" pitchFamily="2" charset="-127"/>
              </a:rPr>
              <a:t>이웃에게 </a:t>
            </a:r>
            <a:r>
              <a:rPr lang="ko-KR" altLang="en-US" dirty="0" err="1">
                <a:latin typeface="ONE 모바일고딕 Title" panose="00000500000000000000" pitchFamily="2" charset="-127"/>
                <a:ea typeface="ONE 모바일고딕 Title" panose="00000500000000000000" pitchFamily="2" charset="-127"/>
              </a:rPr>
              <a:t>간식줍쇼</a:t>
            </a:r>
            <a:endParaRPr lang="ko-KR" altLang="en-US" dirty="0">
              <a:latin typeface="ONE 모바일고딕 Title" panose="00000500000000000000" pitchFamily="2" charset="-127"/>
              <a:ea typeface="ONE 모바일고딕 Title" panose="00000500000000000000" pitchFamily="2" charset="-127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432A582-B5F1-46A9-9AB2-8E14C08391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en-US" altLang="ko-KR" sz="1800" dirty="0">
                <a:latin typeface="ONE 모바일고딕 OTF Light" panose="00000300000000000000" pitchFamily="50" charset="-127"/>
                <a:ea typeface="ONE 모바일고딕 OTF Light" panose="00000300000000000000" pitchFamily="50" charset="-127"/>
              </a:rPr>
              <a:t>2322029 </a:t>
            </a:r>
            <a:r>
              <a:rPr lang="ko-KR" altLang="en-US" sz="1800" dirty="0" err="1">
                <a:latin typeface="ONE 모바일고딕 OTF Light" panose="00000300000000000000" pitchFamily="50" charset="-127"/>
                <a:ea typeface="ONE 모바일고딕 OTF Light" panose="00000300000000000000" pitchFamily="50" charset="-127"/>
              </a:rPr>
              <a:t>정강민</a:t>
            </a:r>
            <a:endParaRPr lang="ko-KR" altLang="en-US" sz="1800" dirty="0">
              <a:latin typeface="ONE 모바일고딕 OTF Light" panose="00000300000000000000" pitchFamily="50" charset="-127"/>
              <a:ea typeface="ONE 모바일고딕 OTF Light" panose="00000300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891081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6CAF289-0D67-4F2F-A15D-17E5D410EB2F}"/>
              </a:ext>
            </a:extLst>
          </p:cNvPr>
          <p:cNvSpPr txBox="1"/>
          <p:nvPr/>
        </p:nvSpPr>
        <p:spPr>
          <a:xfrm>
            <a:off x="335560" y="541974"/>
            <a:ext cx="2634143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500" dirty="0">
                <a:latin typeface="ONE 모바일고딕 Title" panose="00000500000000000000" pitchFamily="2" charset="-127"/>
                <a:ea typeface="ONE 모바일고딕 Title" panose="00000500000000000000" pitchFamily="2" charset="-127"/>
              </a:rPr>
              <a:t>기획의도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38223B-476C-49FB-87F5-685BF3406D11}"/>
              </a:ext>
            </a:extLst>
          </p:cNvPr>
          <p:cNvSpPr txBox="1"/>
          <p:nvPr/>
        </p:nvSpPr>
        <p:spPr>
          <a:xfrm>
            <a:off x="738232" y="1585519"/>
            <a:ext cx="551995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핵가족화가 빠르게 진행되고 코로나 시대를 거치며</a:t>
            </a:r>
            <a:endParaRPr lang="en-US" altLang="ko-KR" dirty="0"/>
          </a:p>
          <a:p>
            <a:r>
              <a:rPr lang="ko-KR" altLang="en-US" dirty="0"/>
              <a:t>이웃 간의 교류와 유대가 많이 사라졌다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이웃간 얼굴 붉힐 일이 많은 지금</a:t>
            </a:r>
            <a:r>
              <a:rPr lang="en-US" altLang="ko-KR" dirty="0"/>
              <a:t>,</a:t>
            </a:r>
          </a:p>
          <a:p>
            <a:endParaRPr lang="en-US" altLang="ko-KR" dirty="0"/>
          </a:p>
          <a:p>
            <a:r>
              <a:rPr lang="ko-KR" altLang="en-US" dirty="0"/>
              <a:t>이웃과 간식을 </a:t>
            </a:r>
            <a:r>
              <a:rPr lang="ko-KR" altLang="en-US" dirty="0" err="1"/>
              <a:t>나누어보며</a:t>
            </a:r>
            <a:r>
              <a:rPr lang="ko-KR" altLang="en-US" dirty="0"/>
              <a:t> 그때의 즐거움을</a:t>
            </a:r>
            <a:endParaRPr lang="en-US" altLang="ko-KR" dirty="0"/>
          </a:p>
          <a:p>
            <a:r>
              <a:rPr lang="ko-KR" altLang="en-US" dirty="0"/>
              <a:t>다시금 </a:t>
            </a:r>
            <a:r>
              <a:rPr lang="ko-KR" altLang="en-US" dirty="0" err="1"/>
              <a:t>새겨보는건</a:t>
            </a:r>
            <a:r>
              <a:rPr lang="ko-KR" altLang="en-US" dirty="0"/>
              <a:t> 어떨까요</a:t>
            </a:r>
            <a:r>
              <a:rPr lang="en-US" altLang="ko-KR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44236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A5FD7AD7-6DAB-4929-80F9-A8A378CF7458}"/>
              </a:ext>
            </a:extLst>
          </p:cNvPr>
          <p:cNvSpPr/>
          <p:nvPr/>
        </p:nvSpPr>
        <p:spPr>
          <a:xfrm>
            <a:off x="369116" y="343948"/>
            <a:ext cx="11434194" cy="64595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9AD5F2-D3E7-4534-969B-1DA82C119E7F}"/>
              </a:ext>
            </a:extLst>
          </p:cNvPr>
          <p:cNvSpPr txBox="1"/>
          <p:nvPr/>
        </p:nvSpPr>
        <p:spPr>
          <a:xfrm>
            <a:off x="369115" y="382230"/>
            <a:ext cx="998291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100" dirty="0">
                <a:latin typeface="ONE 모바일고딕 OTF Light" panose="00000300000000000000" pitchFamily="50" charset="-127"/>
                <a:ea typeface="ONE 모바일고딕 OTF Light" panose="00000300000000000000" pitchFamily="50" charset="-127"/>
              </a:rPr>
              <a:t>Title</a:t>
            </a:r>
            <a:endParaRPr lang="ko-KR" altLang="en-US" sz="3100" dirty="0">
              <a:latin typeface="ONE 모바일고딕 OTF Light" panose="00000300000000000000" pitchFamily="50" charset="-127"/>
              <a:ea typeface="ONE 모바일고딕 OTF Light" panose="00000300000000000000" pitchFamily="50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F5630157-54A3-4381-8DA2-7D12905F41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785017"/>
              </p:ext>
            </p:extLst>
          </p:nvPr>
        </p:nvGraphicFramePr>
        <p:xfrm>
          <a:off x="369115" y="1434518"/>
          <a:ext cx="5475215" cy="4437777"/>
        </p:xfrm>
        <a:graphic>
          <a:graphicData uri="http://schemas.openxmlformats.org/drawingml/2006/table">
            <a:tbl>
              <a:tblPr/>
              <a:tblGrid>
                <a:gridCol w="5475215">
                  <a:extLst>
                    <a:ext uri="{9D8B030D-6E8A-4147-A177-3AD203B41FA5}">
                      <a16:colId xmlns:a16="http://schemas.microsoft.com/office/drawing/2014/main" val="1691150346"/>
                    </a:ext>
                  </a:extLst>
                </a:gridCol>
              </a:tblGrid>
              <a:tr h="4437777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7578408"/>
                  </a:ext>
                </a:extLst>
              </a:tr>
            </a:tbl>
          </a:graphicData>
        </a:graphic>
      </p:graphicFrame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5ED5296C-756F-4A04-8CCE-448FC89A84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4831660"/>
              </p:ext>
            </p:extLst>
          </p:nvPr>
        </p:nvGraphicFramePr>
        <p:xfrm>
          <a:off x="7097087" y="1711354"/>
          <a:ext cx="4244830" cy="1375797"/>
        </p:xfrm>
        <a:graphic>
          <a:graphicData uri="http://schemas.openxmlformats.org/drawingml/2006/table">
            <a:tbl>
              <a:tblPr/>
              <a:tblGrid>
                <a:gridCol w="4244830">
                  <a:extLst>
                    <a:ext uri="{9D8B030D-6E8A-4147-A177-3AD203B41FA5}">
                      <a16:colId xmlns:a16="http://schemas.microsoft.com/office/drawing/2014/main" val="2132355309"/>
                    </a:ext>
                  </a:extLst>
                </a:gridCol>
              </a:tblGrid>
              <a:tr h="137579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dirty="0"/>
                        <a:t>화면 구성</a:t>
                      </a:r>
                      <a:endParaRPr lang="en-US" altLang="ko-KR" sz="1300" dirty="0"/>
                    </a:p>
                    <a:p>
                      <a:pPr latinLnBrk="1"/>
                      <a:endParaRPr lang="en-US" altLang="ko-KR" sz="1300" dirty="0"/>
                    </a:p>
                    <a:p>
                      <a:pPr latinLnBrk="1"/>
                      <a:r>
                        <a:rPr lang="ko-KR" altLang="en-US" sz="1300" dirty="0"/>
                        <a:t>오버 더 </a:t>
                      </a:r>
                      <a:r>
                        <a:rPr lang="ko-KR" altLang="en-US" sz="1300" dirty="0" err="1"/>
                        <a:t>숄더</a:t>
                      </a:r>
                      <a:r>
                        <a:rPr lang="ko-KR" altLang="en-US" sz="1300" dirty="0"/>
                        <a:t> 샷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8728176"/>
                  </a:ext>
                </a:extLst>
              </a:tr>
            </a:tbl>
          </a:graphicData>
        </a:graphic>
      </p:graphicFrame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46E43301-B961-44EA-B975-7758BFB220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962418"/>
              </p:ext>
            </p:extLst>
          </p:nvPr>
        </p:nvGraphicFramePr>
        <p:xfrm>
          <a:off x="7097087" y="3284287"/>
          <a:ext cx="4244830" cy="1375797"/>
        </p:xfrm>
        <a:graphic>
          <a:graphicData uri="http://schemas.openxmlformats.org/drawingml/2006/table">
            <a:tbl>
              <a:tblPr/>
              <a:tblGrid>
                <a:gridCol w="4244830">
                  <a:extLst>
                    <a:ext uri="{9D8B030D-6E8A-4147-A177-3AD203B41FA5}">
                      <a16:colId xmlns:a16="http://schemas.microsoft.com/office/drawing/2014/main" val="2132355309"/>
                    </a:ext>
                  </a:extLst>
                </a:gridCol>
              </a:tblGrid>
              <a:tr h="137579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이웃집의 초인종을 살포시 누른다</a:t>
                      </a:r>
                      <a:r>
                        <a:rPr lang="en-US" altLang="ko-KR" dirty="0"/>
                        <a:t>. (</a:t>
                      </a:r>
                      <a:r>
                        <a:rPr lang="ko-KR" altLang="en-US" dirty="0"/>
                        <a:t>누르는 사람을 </a:t>
                      </a:r>
                      <a:r>
                        <a:rPr lang="ko-KR" altLang="en-US" dirty="0" err="1"/>
                        <a:t>블러</a:t>
                      </a:r>
                      <a:r>
                        <a:rPr lang="ko-KR" altLang="en-US" dirty="0"/>
                        <a:t> 초인종을 </a:t>
                      </a:r>
                      <a:r>
                        <a:rPr lang="ko-KR" altLang="en-US" dirty="0" err="1"/>
                        <a:t>포커싱</a:t>
                      </a:r>
                      <a:r>
                        <a:rPr lang="en-US" altLang="ko-KR" dirty="0"/>
                        <a:t>)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8728176"/>
                  </a:ext>
                </a:extLst>
              </a:tr>
            </a:tbl>
          </a:graphicData>
        </a:graphic>
      </p:graphicFrame>
      <p:pic>
        <p:nvPicPr>
          <p:cNvPr id="1026" name="Picture 2" descr="새벽 1시 울린 배달 초인종, 정상인가요”[사연뉴스]-국민일보">
            <a:extLst>
              <a:ext uri="{FF2B5EF4-FFF2-40B4-BE49-F238E27FC236}">
                <a16:creationId xmlns:a16="http://schemas.microsoft.com/office/drawing/2014/main" id="{1BBD9227-D144-4189-B989-FBB793CD15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21" r="6267"/>
          <a:stretch/>
        </p:blipFill>
        <p:spPr bwMode="auto">
          <a:xfrm>
            <a:off x="875250" y="1624581"/>
            <a:ext cx="4510482" cy="405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2078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A5FD7AD7-6DAB-4929-80F9-A8A378CF7458}"/>
              </a:ext>
            </a:extLst>
          </p:cNvPr>
          <p:cNvSpPr/>
          <p:nvPr/>
        </p:nvSpPr>
        <p:spPr>
          <a:xfrm>
            <a:off x="369116" y="343948"/>
            <a:ext cx="11434194" cy="64595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9AD5F2-D3E7-4534-969B-1DA82C119E7F}"/>
              </a:ext>
            </a:extLst>
          </p:cNvPr>
          <p:cNvSpPr txBox="1"/>
          <p:nvPr/>
        </p:nvSpPr>
        <p:spPr>
          <a:xfrm>
            <a:off x="369115" y="382230"/>
            <a:ext cx="998291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100" dirty="0">
                <a:latin typeface="ONE 모바일고딕 OTF Light" panose="00000300000000000000" pitchFamily="50" charset="-127"/>
                <a:ea typeface="ONE 모바일고딕 OTF Light" panose="00000300000000000000" pitchFamily="50" charset="-127"/>
              </a:rPr>
              <a:t>Title</a:t>
            </a:r>
            <a:endParaRPr lang="ko-KR" altLang="en-US" sz="3100" dirty="0">
              <a:latin typeface="ONE 모바일고딕 OTF Light" panose="00000300000000000000" pitchFamily="50" charset="-127"/>
              <a:ea typeface="ONE 모바일고딕 OTF Light" panose="00000300000000000000" pitchFamily="50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F5630157-54A3-4381-8DA2-7D12905F4179}"/>
              </a:ext>
            </a:extLst>
          </p:cNvPr>
          <p:cNvGraphicFramePr>
            <a:graphicFrameLocks noGrp="1"/>
          </p:cNvGraphicFramePr>
          <p:nvPr/>
        </p:nvGraphicFramePr>
        <p:xfrm>
          <a:off x="369115" y="1434518"/>
          <a:ext cx="5475215" cy="4437777"/>
        </p:xfrm>
        <a:graphic>
          <a:graphicData uri="http://schemas.openxmlformats.org/drawingml/2006/table">
            <a:tbl>
              <a:tblPr/>
              <a:tblGrid>
                <a:gridCol w="5475215">
                  <a:extLst>
                    <a:ext uri="{9D8B030D-6E8A-4147-A177-3AD203B41FA5}">
                      <a16:colId xmlns:a16="http://schemas.microsoft.com/office/drawing/2014/main" val="1691150346"/>
                    </a:ext>
                  </a:extLst>
                </a:gridCol>
              </a:tblGrid>
              <a:tr h="4437777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7578408"/>
                  </a:ext>
                </a:extLst>
              </a:tr>
            </a:tbl>
          </a:graphicData>
        </a:graphic>
      </p:graphicFrame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5ED5296C-756F-4A04-8CCE-448FC89A84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207382"/>
              </p:ext>
            </p:extLst>
          </p:nvPr>
        </p:nvGraphicFramePr>
        <p:xfrm>
          <a:off x="7097087" y="1711354"/>
          <a:ext cx="4244830" cy="1375797"/>
        </p:xfrm>
        <a:graphic>
          <a:graphicData uri="http://schemas.openxmlformats.org/drawingml/2006/table">
            <a:tbl>
              <a:tblPr/>
              <a:tblGrid>
                <a:gridCol w="4244830">
                  <a:extLst>
                    <a:ext uri="{9D8B030D-6E8A-4147-A177-3AD203B41FA5}">
                      <a16:colId xmlns:a16="http://schemas.microsoft.com/office/drawing/2014/main" val="2132355309"/>
                    </a:ext>
                  </a:extLst>
                </a:gridCol>
              </a:tblGrid>
              <a:tr h="13757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화면 구성</a:t>
                      </a: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F.S</a:t>
                      </a:r>
                      <a:endParaRPr kumimoji="0" lang="ko-KR" alt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8728176"/>
                  </a:ext>
                </a:extLst>
              </a:tr>
            </a:tbl>
          </a:graphicData>
        </a:graphic>
      </p:graphicFrame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46E43301-B961-44EA-B975-7758BFB220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114766"/>
              </p:ext>
            </p:extLst>
          </p:nvPr>
        </p:nvGraphicFramePr>
        <p:xfrm>
          <a:off x="7097087" y="3284287"/>
          <a:ext cx="4244830" cy="1375797"/>
        </p:xfrm>
        <a:graphic>
          <a:graphicData uri="http://schemas.openxmlformats.org/drawingml/2006/table">
            <a:tbl>
              <a:tblPr/>
              <a:tblGrid>
                <a:gridCol w="4244830">
                  <a:extLst>
                    <a:ext uri="{9D8B030D-6E8A-4147-A177-3AD203B41FA5}">
                      <a16:colId xmlns:a16="http://schemas.microsoft.com/office/drawing/2014/main" val="2132355309"/>
                    </a:ext>
                  </a:extLst>
                </a:gridCol>
              </a:tblGrid>
              <a:tr h="137579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누구세요 라는 물음에 이웃들과 간식을 교환하러 왔다는 말을 한다</a:t>
                      </a:r>
                      <a:r>
                        <a:rPr lang="en-US" altLang="ko-KR" dirty="0"/>
                        <a:t>.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8728176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77371382-95B0-42B5-B18E-7D05DB6DF3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850" y="1995287"/>
            <a:ext cx="5153744" cy="286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614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A5FD7AD7-6DAB-4929-80F9-A8A378CF7458}"/>
              </a:ext>
            </a:extLst>
          </p:cNvPr>
          <p:cNvSpPr/>
          <p:nvPr/>
        </p:nvSpPr>
        <p:spPr>
          <a:xfrm>
            <a:off x="369116" y="343948"/>
            <a:ext cx="11434194" cy="64595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9AD5F2-D3E7-4534-969B-1DA82C119E7F}"/>
              </a:ext>
            </a:extLst>
          </p:cNvPr>
          <p:cNvSpPr txBox="1"/>
          <p:nvPr/>
        </p:nvSpPr>
        <p:spPr>
          <a:xfrm>
            <a:off x="369115" y="382230"/>
            <a:ext cx="998291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100" dirty="0">
                <a:latin typeface="ONE 모바일고딕 OTF Light" panose="00000300000000000000" pitchFamily="50" charset="-127"/>
                <a:ea typeface="ONE 모바일고딕 OTF Light" panose="00000300000000000000" pitchFamily="50" charset="-127"/>
              </a:rPr>
              <a:t>Title</a:t>
            </a:r>
            <a:endParaRPr lang="ko-KR" altLang="en-US" sz="3100" dirty="0">
              <a:latin typeface="ONE 모바일고딕 OTF Light" panose="00000300000000000000" pitchFamily="50" charset="-127"/>
              <a:ea typeface="ONE 모바일고딕 OTF Light" panose="00000300000000000000" pitchFamily="50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F5630157-54A3-4381-8DA2-7D12905F4179}"/>
              </a:ext>
            </a:extLst>
          </p:cNvPr>
          <p:cNvGraphicFramePr>
            <a:graphicFrameLocks noGrp="1"/>
          </p:cNvGraphicFramePr>
          <p:nvPr/>
        </p:nvGraphicFramePr>
        <p:xfrm>
          <a:off x="369115" y="1434518"/>
          <a:ext cx="5475215" cy="4437777"/>
        </p:xfrm>
        <a:graphic>
          <a:graphicData uri="http://schemas.openxmlformats.org/drawingml/2006/table">
            <a:tbl>
              <a:tblPr/>
              <a:tblGrid>
                <a:gridCol w="5475215">
                  <a:extLst>
                    <a:ext uri="{9D8B030D-6E8A-4147-A177-3AD203B41FA5}">
                      <a16:colId xmlns:a16="http://schemas.microsoft.com/office/drawing/2014/main" val="1691150346"/>
                    </a:ext>
                  </a:extLst>
                </a:gridCol>
              </a:tblGrid>
              <a:tr h="4437777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7578408"/>
                  </a:ext>
                </a:extLst>
              </a:tr>
            </a:tbl>
          </a:graphicData>
        </a:graphic>
      </p:graphicFrame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5ED5296C-756F-4A04-8CCE-448FC89A84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5157608"/>
              </p:ext>
            </p:extLst>
          </p:nvPr>
        </p:nvGraphicFramePr>
        <p:xfrm>
          <a:off x="7097087" y="1711354"/>
          <a:ext cx="4244830" cy="1375797"/>
        </p:xfrm>
        <a:graphic>
          <a:graphicData uri="http://schemas.openxmlformats.org/drawingml/2006/table">
            <a:tbl>
              <a:tblPr/>
              <a:tblGrid>
                <a:gridCol w="4244830">
                  <a:extLst>
                    <a:ext uri="{9D8B030D-6E8A-4147-A177-3AD203B41FA5}">
                      <a16:colId xmlns:a16="http://schemas.microsoft.com/office/drawing/2014/main" val="2132355309"/>
                    </a:ext>
                  </a:extLst>
                </a:gridCol>
              </a:tblGrid>
              <a:tr h="137579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dirty="0"/>
                        <a:t>화면구성</a:t>
                      </a:r>
                      <a:endParaRPr lang="en-US" altLang="ko-KR" sz="1300" dirty="0"/>
                    </a:p>
                    <a:p>
                      <a:pPr latinLnBrk="1"/>
                      <a:endParaRPr lang="en-US" altLang="ko-KR" sz="1300" dirty="0"/>
                    </a:p>
                    <a:p>
                      <a:pPr latinLnBrk="1"/>
                      <a:r>
                        <a:rPr lang="en-US" altLang="ko-KR" sz="1300" dirty="0"/>
                        <a:t>W.S -&gt; C.U</a:t>
                      </a:r>
                      <a:endParaRPr lang="ko-KR" altLang="en-US" sz="1300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8728176"/>
                  </a:ext>
                </a:extLst>
              </a:tr>
            </a:tbl>
          </a:graphicData>
        </a:graphic>
      </p:graphicFrame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46E43301-B961-44EA-B975-7758BFB220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306328"/>
              </p:ext>
            </p:extLst>
          </p:nvPr>
        </p:nvGraphicFramePr>
        <p:xfrm>
          <a:off x="7097087" y="3284287"/>
          <a:ext cx="4244830" cy="1375797"/>
        </p:xfrm>
        <a:graphic>
          <a:graphicData uri="http://schemas.openxmlformats.org/drawingml/2006/table">
            <a:tbl>
              <a:tblPr/>
              <a:tblGrid>
                <a:gridCol w="4244830">
                  <a:extLst>
                    <a:ext uri="{9D8B030D-6E8A-4147-A177-3AD203B41FA5}">
                      <a16:colId xmlns:a16="http://schemas.microsoft.com/office/drawing/2014/main" val="2132355309"/>
                    </a:ext>
                  </a:extLst>
                </a:gridCol>
              </a:tblGrid>
              <a:tr h="137579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들고 있는 간식을 이웃에게 건네며 다른 이웃과 교환할 간식은 없는지 묻는다</a:t>
                      </a:r>
                      <a:r>
                        <a:rPr lang="en-US" altLang="ko-KR" dirty="0"/>
                        <a:t>.(</a:t>
                      </a:r>
                      <a:r>
                        <a:rPr lang="ko-KR" altLang="en-US" dirty="0"/>
                        <a:t>사람을 먼저 </a:t>
                      </a:r>
                      <a:r>
                        <a:rPr lang="en-US" altLang="ko-KR" dirty="0"/>
                        <a:t>W.S</a:t>
                      </a:r>
                      <a:r>
                        <a:rPr lang="ko-KR" altLang="en-US" dirty="0"/>
                        <a:t> 이후 간식을 </a:t>
                      </a:r>
                      <a:r>
                        <a:rPr lang="en-US" altLang="ko-KR" dirty="0"/>
                        <a:t>C.U)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8728176"/>
                  </a:ext>
                </a:extLst>
              </a:tr>
            </a:tbl>
          </a:graphicData>
        </a:graphic>
      </p:graphicFrame>
      <p:pic>
        <p:nvPicPr>
          <p:cNvPr id="2052" name="Picture 4" descr="맛있는 음식 행복한 사람이 접시에 마시멜로를 들고 건강에 해로운 음식이나 간식 디저트 음식 즐기기 베이커리 가게 달콤한 음식 맛있는  진미 수플레 스위트미트 레시피 | 프리미엄 사진">
            <a:extLst>
              <a:ext uri="{FF2B5EF4-FFF2-40B4-BE49-F238E27FC236}">
                <a16:creationId xmlns:a16="http://schemas.microsoft.com/office/drawing/2014/main" id="{BDC4F5F9-7CDD-4973-A32E-658AA705EA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400" y="1593935"/>
            <a:ext cx="2743768" cy="411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9191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A5FD7AD7-6DAB-4929-80F9-A8A378CF7458}"/>
              </a:ext>
            </a:extLst>
          </p:cNvPr>
          <p:cNvSpPr/>
          <p:nvPr/>
        </p:nvSpPr>
        <p:spPr>
          <a:xfrm>
            <a:off x="369116" y="343948"/>
            <a:ext cx="11434194" cy="64595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9AD5F2-D3E7-4534-969B-1DA82C119E7F}"/>
              </a:ext>
            </a:extLst>
          </p:cNvPr>
          <p:cNvSpPr txBox="1"/>
          <p:nvPr/>
        </p:nvSpPr>
        <p:spPr>
          <a:xfrm>
            <a:off x="369115" y="382230"/>
            <a:ext cx="998291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100" dirty="0">
                <a:latin typeface="ONE 모바일고딕 OTF Light" panose="00000300000000000000" pitchFamily="50" charset="-127"/>
                <a:ea typeface="ONE 모바일고딕 OTF Light" panose="00000300000000000000" pitchFamily="50" charset="-127"/>
              </a:rPr>
              <a:t>Title</a:t>
            </a:r>
            <a:endParaRPr lang="ko-KR" altLang="en-US" sz="3100" dirty="0">
              <a:latin typeface="ONE 모바일고딕 OTF Light" panose="00000300000000000000" pitchFamily="50" charset="-127"/>
              <a:ea typeface="ONE 모바일고딕 OTF Light" panose="00000300000000000000" pitchFamily="50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F5630157-54A3-4381-8DA2-7D12905F4179}"/>
              </a:ext>
            </a:extLst>
          </p:cNvPr>
          <p:cNvGraphicFramePr>
            <a:graphicFrameLocks noGrp="1"/>
          </p:cNvGraphicFramePr>
          <p:nvPr/>
        </p:nvGraphicFramePr>
        <p:xfrm>
          <a:off x="369115" y="1434518"/>
          <a:ext cx="5475215" cy="4437777"/>
        </p:xfrm>
        <a:graphic>
          <a:graphicData uri="http://schemas.openxmlformats.org/drawingml/2006/table">
            <a:tbl>
              <a:tblPr/>
              <a:tblGrid>
                <a:gridCol w="5475215">
                  <a:extLst>
                    <a:ext uri="{9D8B030D-6E8A-4147-A177-3AD203B41FA5}">
                      <a16:colId xmlns:a16="http://schemas.microsoft.com/office/drawing/2014/main" val="1691150346"/>
                    </a:ext>
                  </a:extLst>
                </a:gridCol>
              </a:tblGrid>
              <a:tr h="4437777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7578408"/>
                  </a:ext>
                </a:extLst>
              </a:tr>
            </a:tbl>
          </a:graphicData>
        </a:graphic>
      </p:graphicFrame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5ED5296C-756F-4A04-8CCE-448FC89A84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979296"/>
              </p:ext>
            </p:extLst>
          </p:nvPr>
        </p:nvGraphicFramePr>
        <p:xfrm>
          <a:off x="7097087" y="1711354"/>
          <a:ext cx="4244830" cy="1375797"/>
        </p:xfrm>
        <a:graphic>
          <a:graphicData uri="http://schemas.openxmlformats.org/drawingml/2006/table">
            <a:tbl>
              <a:tblPr/>
              <a:tblGrid>
                <a:gridCol w="4244830">
                  <a:extLst>
                    <a:ext uri="{9D8B030D-6E8A-4147-A177-3AD203B41FA5}">
                      <a16:colId xmlns:a16="http://schemas.microsoft.com/office/drawing/2014/main" val="2132355309"/>
                    </a:ext>
                  </a:extLst>
                </a:gridCol>
              </a:tblGrid>
              <a:tr h="137579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dirty="0"/>
                        <a:t>화면구성</a:t>
                      </a:r>
                      <a:endParaRPr lang="en-US" altLang="ko-KR" sz="1300" dirty="0"/>
                    </a:p>
                    <a:p>
                      <a:pPr latinLnBrk="1"/>
                      <a:endParaRPr lang="en-US" altLang="ko-KR" sz="1300" dirty="0"/>
                    </a:p>
                    <a:p>
                      <a:pPr latinLnBrk="1"/>
                      <a:r>
                        <a:rPr lang="en-US" altLang="ko-KR" sz="1300" dirty="0"/>
                        <a:t>C.U -&gt; F.S</a:t>
                      </a:r>
                      <a:endParaRPr lang="ko-KR" altLang="en-US" sz="1300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8728176"/>
                  </a:ext>
                </a:extLst>
              </a:tr>
            </a:tbl>
          </a:graphicData>
        </a:graphic>
      </p:graphicFrame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46E43301-B961-44EA-B975-7758BFB220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680613"/>
              </p:ext>
            </p:extLst>
          </p:nvPr>
        </p:nvGraphicFramePr>
        <p:xfrm>
          <a:off x="7097087" y="3284287"/>
          <a:ext cx="4244830" cy="1375797"/>
        </p:xfrm>
        <a:graphic>
          <a:graphicData uri="http://schemas.openxmlformats.org/drawingml/2006/table">
            <a:tbl>
              <a:tblPr/>
              <a:tblGrid>
                <a:gridCol w="4244830">
                  <a:extLst>
                    <a:ext uri="{9D8B030D-6E8A-4147-A177-3AD203B41FA5}">
                      <a16:colId xmlns:a16="http://schemas.microsoft.com/office/drawing/2014/main" val="2132355309"/>
                    </a:ext>
                  </a:extLst>
                </a:gridCol>
              </a:tblGrid>
              <a:tr h="137579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간식을 들고나온 이웃에게 감사하다는 말을 한 후 다른 이웃의 집으로 감</a:t>
                      </a:r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간식을 </a:t>
                      </a:r>
                      <a:r>
                        <a:rPr lang="en-US" altLang="ko-KR" dirty="0"/>
                        <a:t>C.U </a:t>
                      </a:r>
                      <a:r>
                        <a:rPr lang="ko-KR" altLang="en-US" dirty="0"/>
                        <a:t>한 후 다른 집으로 떠나는 장면을 </a:t>
                      </a:r>
                      <a:r>
                        <a:rPr lang="en-US" altLang="ko-KR" dirty="0"/>
                        <a:t>F.S</a:t>
                      </a:r>
                      <a:r>
                        <a:rPr lang="ko-KR" altLang="en-US" dirty="0"/>
                        <a:t>로 촬영</a:t>
                      </a:r>
                      <a:r>
                        <a:rPr lang="en-US" altLang="ko-KR" dirty="0"/>
                        <a:t>)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8728176"/>
                  </a:ext>
                </a:extLst>
              </a:tr>
            </a:tbl>
          </a:graphicData>
        </a:graphic>
      </p:graphicFrame>
      <p:pic>
        <p:nvPicPr>
          <p:cNvPr id="3074" name="Picture 2" descr="일본은 지금 한국 스낵 열풍! &lt; 일본 &lt; 해외 &lt; 기사본문 - 더바이어(The Buyer)">
            <a:extLst>
              <a:ext uri="{FF2B5EF4-FFF2-40B4-BE49-F238E27FC236}">
                <a16:creationId xmlns:a16="http://schemas.microsoft.com/office/drawing/2014/main" id="{D90D6F13-535D-4192-9828-6FC58A472E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719" y="2256742"/>
            <a:ext cx="4644006" cy="3041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3190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138</Words>
  <Application>Microsoft Office PowerPoint</Application>
  <PresentationFormat>와이드스크린</PresentationFormat>
  <Paragraphs>30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1" baseType="lpstr">
      <vt:lpstr>ONE 모바일고딕 OTF Light</vt:lpstr>
      <vt:lpstr>ONE 모바일고딕 Title</vt:lpstr>
      <vt:lpstr>맑은 고딕</vt:lpstr>
      <vt:lpstr>Arial</vt:lpstr>
      <vt:lpstr>Office 테마</vt:lpstr>
      <vt:lpstr>이웃에게 간식줍쇼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이웃에게 간식줍쇼</dc:title>
  <dc:creator>lozestar@gmail.com</dc:creator>
  <cp:lastModifiedBy>lozestar@gmail.com</cp:lastModifiedBy>
  <cp:revision>1</cp:revision>
  <dcterms:created xsi:type="dcterms:W3CDTF">2023-06-14T17:04:51Z</dcterms:created>
  <dcterms:modified xsi:type="dcterms:W3CDTF">2023-06-14T17:44:23Z</dcterms:modified>
</cp:coreProperties>
</file>