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2" r:id="rId2"/>
    <p:sldId id="259" r:id="rId3"/>
    <p:sldId id="260" r:id="rId4"/>
    <p:sldId id="323" r:id="rId5"/>
    <p:sldId id="321" r:id="rId6"/>
    <p:sldId id="327" r:id="rId7"/>
    <p:sldId id="326" r:id="rId8"/>
    <p:sldId id="294" r:id="rId9"/>
    <p:sldId id="296" r:id="rId10"/>
    <p:sldId id="324" r:id="rId11"/>
    <p:sldId id="329" r:id="rId12"/>
    <p:sldId id="328" r:id="rId13"/>
    <p:sldId id="330" r:id="rId14"/>
    <p:sldId id="331" r:id="rId15"/>
    <p:sldId id="297" r:id="rId16"/>
  </p:sldIdLst>
  <p:sldSz cx="9144000" cy="6858000" type="screen4x3"/>
  <p:notesSz cx="6858000" cy="9144000"/>
  <p:embeddedFontLst>
    <p:embeddedFont>
      <p:font typeface="Archivo Black" panose="020B0A03020202020B04" pitchFamily="34" charset="0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Calibri Light" panose="020F0302020204030204" pitchFamily="34" charset="0"/>
      <p:regular r:id="rId24"/>
      <p:italic r:id="rId25"/>
    </p:embeddedFont>
    <p:embeddedFont>
      <p:font typeface="HY바다M" panose="02030600000101010101" pitchFamily="18" charset="-127"/>
      <p:regular r:id="rId26"/>
    </p:embeddedFont>
    <p:embeddedFont>
      <p:font typeface="굴림체" panose="020B0609000101010101" pitchFamily="49" charset="-127"/>
      <p:regular r:id="rId27"/>
    </p:embeddedFont>
    <p:embeddedFont>
      <p:font typeface="맑은 고딕" panose="020B0503020000020004" pitchFamily="50" charset="-127"/>
      <p:regular r:id="rId28"/>
      <p:bold r:id="rId2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B9"/>
    <a:srgbClr val="00B8E6"/>
    <a:srgbClr val="CCFF00"/>
    <a:srgbClr val="045EDD"/>
    <a:srgbClr val="262626"/>
    <a:srgbClr val="B81883"/>
    <a:srgbClr val="727866"/>
    <a:srgbClr val="595E50"/>
    <a:srgbClr val="460932"/>
    <a:srgbClr val="ABBC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 autoAdjust="0"/>
    <p:restoredTop sz="96624" autoAdjust="0"/>
  </p:normalViewPr>
  <p:slideViewPr>
    <p:cSldViewPr>
      <p:cViewPr varScale="1">
        <p:scale>
          <a:sx n="110" d="100"/>
          <a:sy n="110" d="100"/>
        </p:scale>
        <p:origin x="196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7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CCFBE2-2B8D-499C-81C9-2CD5B3EB8E93}" type="datetimeFigureOut">
              <a:rPr lang="ko-KR" altLang="en-US" smtClean="0"/>
              <a:pPr/>
              <a:t>2023-06-16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54DD7E-3179-445A-81DB-781C4554AFF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95366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545AC5-813F-4ED1-B011-8EA17CB93331}" type="datetimeFigureOut">
              <a:rPr lang="ko-KR" altLang="en-US" smtClean="0"/>
              <a:pPr/>
              <a:t>2023-06-16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04B90-27FD-422C-8CC6-2AADAD122D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707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96262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2023-06-16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ctrTitle" hasCustomPrompt="1"/>
          </p:nvPr>
        </p:nvSpPr>
        <p:spPr>
          <a:xfrm>
            <a:off x="4283968" y="1972691"/>
            <a:ext cx="4392488" cy="203237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5400" kern="1200" baseline="0" dirty="0">
                <a:solidFill>
                  <a:schemeClr val="bg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제목을</a:t>
            </a:r>
            <a:r>
              <a:rPr lang="en-US" altLang="ko-KR" dirty="0"/>
              <a:t> </a:t>
            </a:r>
            <a:br>
              <a:rPr lang="en-US" altLang="ko-KR" dirty="0"/>
            </a:br>
            <a:r>
              <a:rPr lang="ko-KR" altLang="en-US" dirty="0"/>
              <a:t>입력하시오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2023-06-16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2023-06-16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721818" y="116632"/>
            <a:ext cx="723455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제목 스타일 편집마스터 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2023-06-16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323528" y="1176867"/>
            <a:ext cx="8509606" cy="4861277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rgbClr val="00B8E6"/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rgbClr val="00B8E6"/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rgbClr val="00B8E6"/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rgbClr val="00B8E6"/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rgbClr val="00B8E6"/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500834"/>
            <a:ext cx="2133600" cy="220641"/>
          </a:xfrm>
        </p:spPr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2023-06-16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500834"/>
            <a:ext cx="2895600" cy="22064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500834"/>
            <a:ext cx="2133600" cy="220641"/>
          </a:xfrm>
        </p:spPr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323528" y="1176867"/>
            <a:ext cx="8509606" cy="4861277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>
            <a:off x="714566" y="183820"/>
            <a:ext cx="8105906" cy="724900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rgbClr val="262626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2023-06-16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ctrTitle" hasCustomPrompt="1"/>
          </p:nvPr>
        </p:nvSpPr>
        <p:spPr>
          <a:xfrm>
            <a:off x="1057327" y="836712"/>
            <a:ext cx="5501379" cy="235099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kern="1200" baseline="0" dirty="0">
                <a:solidFill>
                  <a:schemeClr val="bg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제목을 입력하십시오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19026"/>
            <a:ext cx="82296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062021"/>
            <a:ext cx="8229600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/>
              <a:pPr/>
              <a:t>2023-06-16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429396"/>
            <a:ext cx="2895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1" r:id="rId3"/>
    <p:sldLayoutId id="2147483656" r:id="rId4"/>
    <p:sldLayoutId id="2147483650" r:id="rId5"/>
    <p:sldLayoutId id="2147483657" r:id="rId6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500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2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lang="ko-KR" altLang="en-US" sz="1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5220072" y="1874682"/>
            <a:ext cx="1944216" cy="2018304"/>
          </a:xfrm>
        </p:spPr>
        <p:txBody>
          <a:bodyPr/>
          <a:lstStyle/>
          <a:p>
            <a:pPr algn="ctr"/>
            <a:r>
              <a:rPr lang="en-US" altLang="ko-KR" sz="6600" spc="-150" dirty="0">
                <a:solidFill>
                  <a:srgbClr val="045EDD"/>
                </a:solidFill>
              </a:rPr>
              <a:t>Sea</a:t>
            </a:r>
            <a:br>
              <a:rPr lang="en-US" altLang="ko-KR" sz="6600" spc="-150" dirty="0">
                <a:solidFill>
                  <a:srgbClr val="045EDD"/>
                </a:solidFill>
              </a:rPr>
            </a:br>
            <a:r>
              <a:rPr lang="en-US" altLang="ko-KR" sz="6600" b="1" spc="-150" dirty="0">
                <a:solidFill>
                  <a:srgbClr val="CCFF00"/>
                </a:solidFill>
              </a:rPr>
              <a:t>Story</a:t>
            </a:r>
            <a:endParaRPr lang="ko-KR" altLang="en-US" sz="6600" dirty="0"/>
          </a:p>
        </p:txBody>
      </p:sp>
      <p:sp>
        <p:nvSpPr>
          <p:cNvPr id="18" name="직사각형 17"/>
          <p:cNvSpPr/>
          <p:nvPr/>
        </p:nvSpPr>
        <p:spPr>
          <a:xfrm>
            <a:off x="4644008" y="3887740"/>
            <a:ext cx="31683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00" dirty="0">
                <a:solidFill>
                  <a:schemeClr val="bg1"/>
                </a:solidFill>
                <a:latin typeface="+mj-lt"/>
                <a:ea typeface="맑은 고딕" pitchFamily="50" charset="-127"/>
                <a:cs typeface="굴림" pitchFamily="50" charset="-127"/>
              </a:rPr>
              <a:t>경북 포항의 여행 소개 </a:t>
            </a:r>
            <a:r>
              <a:rPr kumimoji="1" lang="ko-KR" altLang="en-US" sz="1000" dirty="0" err="1">
                <a:solidFill>
                  <a:schemeClr val="bg1"/>
                </a:solidFill>
                <a:latin typeface="+mj-lt"/>
                <a:ea typeface="맑은 고딕" pitchFamily="50" charset="-127"/>
                <a:cs typeface="굴림" pitchFamily="50" charset="-127"/>
              </a:rPr>
              <a:t>기획안</a:t>
            </a:r>
            <a:endParaRPr kumimoji="1" lang="en-US" altLang="ko-KR" sz="1000" dirty="0">
              <a:solidFill>
                <a:schemeClr val="bg1"/>
              </a:solidFill>
              <a:latin typeface="+mj-lt"/>
              <a:ea typeface="맑은 고딕" pitchFamily="50" charset="-127"/>
              <a:cs typeface="굴림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물 위를 걷는다.' 국내 최장 해안산책로 포항 스카이워크 &lt; 국내여행 &lt; 기사본문 - 스마트라이프">
            <a:extLst>
              <a:ext uri="{FF2B5EF4-FFF2-40B4-BE49-F238E27FC236}">
                <a16:creationId xmlns:a16="http://schemas.microsoft.com/office/drawing/2014/main" id="{048A4A3B-E884-E700-07DA-57A003310A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80" b="17214"/>
          <a:stretch/>
        </p:blipFill>
        <p:spPr bwMode="auto">
          <a:xfrm>
            <a:off x="2195736" y="1769574"/>
            <a:ext cx="2186212" cy="165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0070C0"/>
                </a:solidFill>
              </a:rPr>
              <a:t>Scene#3&amp;#4</a:t>
            </a:r>
            <a:endParaRPr lang="ko-KR" altLang="en-US" dirty="0"/>
          </a:p>
        </p:txBody>
      </p:sp>
      <p:pic>
        <p:nvPicPr>
          <p:cNvPr id="2050" name="Picture 2" descr="포항의 즐길거리 베스트 11 - 포항에서 제일 유명한 것은 무엇일까요? - Go Guides">
            <a:extLst>
              <a:ext uri="{FF2B5EF4-FFF2-40B4-BE49-F238E27FC236}">
                <a16:creationId xmlns:a16="http://schemas.microsoft.com/office/drawing/2014/main" id="{D9C4CAC3-72E2-41F8-9BEB-C58F1F3D6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76867"/>
            <a:ext cx="2592288" cy="1727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내용 개체 틀 5">
            <a:extLst>
              <a:ext uri="{FF2B5EF4-FFF2-40B4-BE49-F238E27FC236}">
                <a16:creationId xmlns:a16="http://schemas.microsoft.com/office/drawing/2014/main" id="{EEA364F0-51C4-132A-4832-8563F24CEE4F}"/>
              </a:ext>
            </a:extLst>
          </p:cNvPr>
          <p:cNvSpPr txBox="1">
            <a:spLocks/>
          </p:cNvSpPr>
          <p:nvPr/>
        </p:nvSpPr>
        <p:spPr>
          <a:xfrm>
            <a:off x="5133520" y="1628800"/>
            <a:ext cx="3686952" cy="18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i="0" dirty="0" err="1"/>
              <a:t>영일대</a:t>
            </a:r>
            <a:r>
              <a:rPr lang="ko-KR" altLang="en-US" i="0" dirty="0"/>
              <a:t> 해수욕장을 </a:t>
            </a:r>
            <a:r>
              <a:rPr lang="ko-KR" altLang="en-US" i="0" dirty="0" err="1"/>
              <a:t>풀샷</a:t>
            </a:r>
            <a:r>
              <a:rPr lang="en-US" altLang="ko-KR" i="0" dirty="0"/>
              <a:t>(F.S)</a:t>
            </a:r>
            <a:r>
              <a:rPr lang="ko-KR" altLang="en-US" i="0" dirty="0"/>
              <a:t>으로 찍어</a:t>
            </a:r>
            <a:endParaRPr lang="en-US" altLang="ko-KR" i="0" dirty="0"/>
          </a:p>
          <a:p>
            <a:r>
              <a:rPr lang="ko-KR" altLang="en-US" i="0" dirty="0"/>
              <a:t>바다 풍경을 보여주며</a:t>
            </a:r>
            <a:r>
              <a:rPr lang="en-US" altLang="ko-KR" i="0" dirty="0"/>
              <a:t>,</a:t>
            </a:r>
          </a:p>
          <a:p>
            <a:r>
              <a:rPr lang="en-US" altLang="ko-KR" i="0" dirty="0"/>
              <a:t>‘</a:t>
            </a:r>
            <a:r>
              <a:rPr kumimoji="1" lang="ko-KR" altLang="en-US" sz="1600" i="0" dirty="0">
                <a:solidFill>
                  <a:schemeClr val="tx1"/>
                </a:solidFill>
                <a:latin typeface="+mj-lt"/>
                <a:ea typeface="맑은 고딕" pitchFamily="50" charset="-127"/>
                <a:cs typeface="굴림" pitchFamily="50" charset="-127"/>
              </a:rPr>
              <a:t>경북 포항의 여행 소개</a:t>
            </a:r>
            <a:r>
              <a:rPr kumimoji="1" lang="en-US" altLang="ko-KR" sz="1600" i="0" dirty="0">
                <a:solidFill>
                  <a:schemeClr val="tx1"/>
                </a:solidFill>
                <a:latin typeface="+mj-lt"/>
                <a:ea typeface="맑은 고딕" pitchFamily="50" charset="-127"/>
                <a:cs typeface="굴림" pitchFamily="50" charset="-127"/>
              </a:rPr>
              <a:t>’</a:t>
            </a:r>
            <a:r>
              <a:rPr kumimoji="1" lang="ko-KR" altLang="en-US" sz="1600" i="0" dirty="0">
                <a:solidFill>
                  <a:schemeClr val="tx1"/>
                </a:solidFill>
                <a:latin typeface="+mj-lt"/>
                <a:ea typeface="맑은 고딕" pitchFamily="50" charset="-127"/>
                <a:cs typeface="굴림" pitchFamily="50" charset="-127"/>
              </a:rPr>
              <a:t>라는</a:t>
            </a:r>
            <a:endParaRPr kumimoji="1" lang="en-US" altLang="ko-KR" sz="1600" i="0" dirty="0">
              <a:solidFill>
                <a:schemeClr val="tx1"/>
              </a:solidFill>
              <a:latin typeface="+mj-lt"/>
              <a:ea typeface="맑은 고딕" pitchFamily="50" charset="-127"/>
              <a:cs typeface="굴림" pitchFamily="50" charset="-127"/>
            </a:endParaRPr>
          </a:p>
          <a:p>
            <a:r>
              <a:rPr kumimoji="1" lang="ko-KR" altLang="en-US" i="0" dirty="0">
                <a:solidFill>
                  <a:schemeClr val="tx1"/>
                </a:solidFill>
              </a:rPr>
              <a:t>타이틀을 띄운다</a:t>
            </a:r>
            <a:r>
              <a:rPr kumimoji="1" lang="en-US" altLang="ko-KR" i="0" dirty="0">
                <a:solidFill>
                  <a:schemeClr val="tx1"/>
                </a:solidFill>
              </a:rPr>
              <a:t>.</a:t>
            </a:r>
            <a:endParaRPr lang="ko-KR" altLang="en-US" i="0" dirty="0">
              <a:solidFill>
                <a:schemeClr val="tx1"/>
              </a:solidFill>
            </a:endParaRPr>
          </a:p>
        </p:txBody>
      </p:sp>
      <p:sp>
        <p:nvSpPr>
          <p:cNvPr id="8" name="내용 개체 틀 5">
            <a:extLst>
              <a:ext uri="{FF2B5EF4-FFF2-40B4-BE49-F238E27FC236}">
                <a16:creationId xmlns:a16="http://schemas.microsoft.com/office/drawing/2014/main" id="{0857C69B-F344-D56C-4371-9E3A162D39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3512419"/>
            <a:ext cx="4248472" cy="3012926"/>
          </a:xfrm>
        </p:spPr>
        <p:txBody>
          <a:bodyPr>
            <a:normAutofit fontScale="92500" lnSpcReduction="10000"/>
          </a:bodyPr>
          <a:lstStyle/>
          <a:p>
            <a:r>
              <a:rPr lang="ko-KR" altLang="en-US" i="0" dirty="0" err="1"/>
              <a:t>영일대</a:t>
            </a:r>
            <a:r>
              <a:rPr lang="ko-KR" altLang="en-US" i="0" dirty="0"/>
              <a:t> 근처 </a:t>
            </a:r>
            <a:r>
              <a:rPr lang="en-US" altLang="ko-KR" i="0" dirty="0"/>
              <a:t>‘</a:t>
            </a:r>
            <a:r>
              <a:rPr lang="ko-KR" altLang="en-US" i="0" dirty="0" err="1"/>
              <a:t>아라비카커피로스터스</a:t>
            </a:r>
            <a:r>
              <a:rPr lang="en-US" altLang="ko-KR" i="0" dirty="0"/>
              <a:t>’</a:t>
            </a:r>
            <a:r>
              <a:rPr lang="ko-KR" altLang="en-US" i="0" dirty="0"/>
              <a:t>의</a:t>
            </a:r>
            <a:endParaRPr lang="en-US" altLang="ko-KR" i="0" dirty="0"/>
          </a:p>
          <a:p>
            <a:r>
              <a:rPr lang="ko-KR" altLang="en-US" i="0" dirty="0"/>
              <a:t>정면과 내부를 </a:t>
            </a:r>
            <a:r>
              <a:rPr lang="ko-KR" altLang="en-US" i="0" dirty="0" err="1"/>
              <a:t>풀샷</a:t>
            </a:r>
            <a:r>
              <a:rPr lang="en-US" altLang="ko-KR" i="0" dirty="0"/>
              <a:t>(F.S)</a:t>
            </a:r>
            <a:r>
              <a:rPr lang="ko-KR" altLang="en-US" i="0" dirty="0"/>
              <a:t>으로 찍고</a:t>
            </a:r>
            <a:endParaRPr lang="en-US" altLang="ko-KR" i="0" dirty="0"/>
          </a:p>
          <a:p>
            <a:r>
              <a:rPr lang="ko-KR" altLang="en-US" i="0" dirty="0"/>
              <a:t>나온 음료는 클로즈업</a:t>
            </a:r>
            <a:r>
              <a:rPr lang="en-US" altLang="ko-KR" i="0" dirty="0"/>
              <a:t>(C.U)</a:t>
            </a:r>
            <a:r>
              <a:rPr lang="ko-KR" altLang="en-US" i="0" dirty="0"/>
              <a:t>으로</a:t>
            </a:r>
            <a:r>
              <a:rPr lang="en-US" altLang="ko-KR" i="0" dirty="0"/>
              <a:t>, </a:t>
            </a:r>
            <a:r>
              <a:rPr lang="ko-KR" altLang="en-US" i="0" dirty="0"/>
              <a:t>음료를 마시며</a:t>
            </a:r>
            <a:endParaRPr lang="en-US" altLang="ko-KR" i="0" dirty="0"/>
          </a:p>
          <a:p>
            <a:r>
              <a:rPr lang="ko-KR" altLang="en-US" i="0" dirty="0"/>
              <a:t>이야기를 하는 것은 </a:t>
            </a:r>
            <a:r>
              <a:rPr lang="ko-KR" altLang="en-US" i="0" dirty="0" err="1"/>
              <a:t>미디엄</a:t>
            </a:r>
            <a:r>
              <a:rPr lang="ko-KR" altLang="en-US" i="0" dirty="0"/>
              <a:t> 샷</a:t>
            </a:r>
            <a:r>
              <a:rPr lang="en-US" altLang="ko-KR" i="0" dirty="0"/>
              <a:t>(M.S)</a:t>
            </a:r>
            <a:r>
              <a:rPr lang="ko-KR" altLang="en-US" i="0" dirty="0"/>
              <a:t>으로</a:t>
            </a:r>
            <a:endParaRPr lang="en-US" altLang="ko-KR" i="0" dirty="0"/>
          </a:p>
          <a:p>
            <a:r>
              <a:rPr lang="ko-KR" altLang="en-US" i="0" dirty="0"/>
              <a:t>찍는다</a:t>
            </a:r>
            <a:r>
              <a:rPr lang="en-US" altLang="ko-KR" i="0" dirty="0"/>
              <a:t>.</a:t>
            </a:r>
          </a:p>
          <a:p>
            <a:r>
              <a:rPr lang="ko-KR" altLang="en-US" i="0" dirty="0"/>
              <a:t>왼쪽 위에는 로고를</a:t>
            </a:r>
            <a:r>
              <a:rPr lang="en-US" altLang="ko-KR" i="0" dirty="0"/>
              <a:t>, </a:t>
            </a:r>
            <a:r>
              <a:rPr lang="ko-KR" altLang="en-US" i="0" dirty="0"/>
              <a:t>카페 정면이 나올 때</a:t>
            </a:r>
            <a:endParaRPr lang="en-US" altLang="ko-KR" i="0" dirty="0"/>
          </a:p>
          <a:p>
            <a:r>
              <a:rPr lang="ko-KR" altLang="en-US" i="0" dirty="0"/>
              <a:t>오른쪽 위에 </a:t>
            </a:r>
            <a:r>
              <a:rPr lang="en-US" altLang="ko-KR" i="0" dirty="0"/>
              <a:t>‘1</a:t>
            </a:r>
            <a:r>
              <a:rPr lang="ko-KR" altLang="en-US" i="0" dirty="0"/>
              <a:t>일차</a:t>
            </a:r>
            <a:r>
              <a:rPr lang="en-US" altLang="ko-KR" i="0" dirty="0"/>
              <a:t>’</a:t>
            </a:r>
            <a:r>
              <a:rPr lang="ko-KR" altLang="en-US" i="0" dirty="0"/>
              <a:t>를 띄우고 밑에</a:t>
            </a:r>
            <a:endParaRPr lang="en-US" altLang="ko-KR" i="0" dirty="0"/>
          </a:p>
          <a:p>
            <a:r>
              <a:rPr lang="en-US" altLang="ko-KR" i="0" dirty="0"/>
              <a:t>‘</a:t>
            </a:r>
            <a:r>
              <a:rPr lang="ko-KR" altLang="en-US" i="0" dirty="0" err="1"/>
              <a:t>아라비카커피로스터스</a:t>
            </a:r>
            <a:r>
              <a:rPr lang="en-US" altLang="ko-KR" i="0" dirty="0"/>
              <a:t>’</a:t>
            </a:r>
            <a:r>
              <a:rPr lang="ko-KR" altLang="en-US" i="0" dirty="0"/>
              <a:t>라는 자막을 띄운다</a:t>
            </a:r>
            <a:r>
              <a:rPr lang="en-US" altLang="ko-KR" i="0" dirty="0"/>
              <a:t>.</a:t>
            </a:r>
          </a:p>
          <a:p>
            <a:endParaRPr lang="en-US" altLang="ko-KR" i="0" dirty="0"/>
          </a:p>
          <a:p>
            <a:endParaRPr lang="en-US" altLang="ko-KR" i="0" dirty="0"/>
          </a:p>
          <a:p>
            <a:r>
              <a:rPr lang="en-US" altLang="ko-KR" i="0" dirty="0"/>
              <a:t>Music  </a:t>
            </a:r>
            <a:r>
              <a:rPr lang="ko-KR" altLang="en-US" i="0" dirty="0"/>
              <a:t>밝은 음악</a:t>
            </a:r>
            <a:endParaRPr lang="en-US" altLang="ko-KR" i="0" dirty="0"/>
          </a:p>
          <a:p>
            <a:endParaRPr lang="ko-KR" altLang="en-US" i="0" dirty="0"/>
          </a:p>
        </p:txBody>
      </p:sp>
      <p:pic>
        <p:nvPicPr>
          <p:cNvPr id="2062" name="Picture 14" descr="아라비카커피로스터스 - 영일대해수욕장 커피, 로스터리카페 맛집 | 다이닝코드, 빅데이터 맛집검색">
            <a:extLst>
              <a:ext uri="{FF2B5EF4-FFF2-40B4-BE49-F238E27FC236}">
                <a16:creationId xmlns:a16="http://schemas.microsoft.com/office/drawing/2014/main" id="{FFDB0756-6C5A-9C1B-5498-7EA6761FB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31896"/>
            <a:ext cx="2454102" cy="245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포항 아라비카커피로스터스 - 영일대바다뷰 카페 : 네이버 블로그">
            <a:extLst>
              <a:ext uri="{FF2B5EF4-FFF2-40B4-BE49-F238E27FC236}">
                <a16:creationId xmlns:a16="http://schemas.microsoft.com/office/drawing/2014/main" id="{E0EC5617-CC5C-5267-8C06-E0560AD6B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12418"/>
            <a:ext cx="2081808" cy="156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6211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0070C0"/>
                </a:solidFill>
              </a:rPr>
              <a:t>Scene#5&amp;#6</a:t>
            </a:r>
            <a:endParaRPr lang="ko-KR" altLang="en-US" dirty="0"/>
          </a:p>
        </p:txBody>
      </p:sp>
      <p:pic>
        <p:nvPicPr>
          <p:cNvPr id="3084" name="Picture 12" descr="포항 '스페이스 워크', '2022 대한민국 공간문화대상' 대상 - 머니투데이">
            <a:extLst>
              <a:ext uri="{FF2B5EF4-FFF2-40B4-BE49-F238E27FC236}">
                <a16:creationId xmlns:a16="http://schemas.microsoft.com/office/drawing/2014/main" id="{57C6261D-4C82-6B59-31DF-2A477A573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3"/>
            <a:ext cx="3399779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7C124748-F2B6-692A-1CB0-F94586FEF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04" y="1196753"/>
            <a:ext cx="1462705" cy="1944216"/>
          </a:xfrm>
          <a:prstGeom prst="rect">
            <a:avLst/>
          </a:prstGeom>
        </p:spPr>
      </p:pic>
      <p:sp>
        <p:nvSpPr>
          <p:cNvPr id="9" name="내용 개체 틀 5">
            <a:extLst>
              <a:ext uri="{FF2B5EF4-FFF2-40B4-BE49-F238E27FC236}">
                <a16:creationId xmlns:a16="http://schemas.microsoft.com/office/drawing/2014/main" id="{B90C5E14-4B9B-53F3-AA66-536EB70CABB9}"/>
              </a:ext>
            </a:extLst>
          </p:cNvPr>
          <p:cNvSpPr txBox="1">
            <a:spLocks/>
          </p:cNvSpPr>
          <p:nvPr/>
        </p:nvSpPr>
        <p:spPr>
          <a:xfrm>
            <a:off x="5364088" y="1187609"/>
            <a:ext cx="3686952" cy="18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i="0" dirty="0"/>
              <a:t>포항 </a:t>
            </a:r>
            <a:r>
              <a:rPr lang="en-US" altLang="ko-KR" i="0" dirty="0"/>
              <a:t>‘</a:t>
            </a:r>
            <a:r>
              <a:rPr lang="ko-KR" altLang="en-US" i="0" dirty="0"/>
              <a:t>스페이스</a:t>
            </a:r>
            <a:r>
              <a:rPr lang="en-US" altLang="ko-KR" i="0" dirty="0"/>
              <a:t> </a:t>
            </a:r>
            <a:r>
              <a:rPr lang="ko-KR" altLang="en-US" i="0" dirty="0"/>
              <a:t>워크</a:t>
            </a:r>
            <a:r>
              <a:rPr lang="en-US" altLang="ko-KR" i="0" dirty="0"/>
              <a:t>’</a:t>
            </a:r>
            <a:r>
              <a:rPr lang="ko-KR" altLang="en-US" i="0" dirty="0"/>
              <a:t>를</a:t>
            </a:r>
            <a:endParaRPr lang="en-US" altLang="ko-KR" i="0" dirty="0"/>
          </a:p>
          <a:p>
            <a:r>
              <a:rPr lang="ko-KR" altLang="en-US" i="0" dirty="0" err="1"/>
              <a:t>풀샷</a:t>
            </a:r>
            <a:r>
              <a:rPr lang="en-US" altLang="ko-KR" i="0" dirty="0"/>
              <a:t>(F.S)</a:t>
            </a:r>
            <a:r>
              <a:rPr lang="ko-KR" altLang="en-US" i="0" dirty="0"/>
              <a:t>으로 찍고 </a:t>
            </a:r>
            <a:r>
              <a:rPr lang="ko-KR" altLang="en-US" i="0" dirty="0" err="1"/>
              <a:t>걸어다니는</a:t>
            </a:r>
            <a:r>
              <a:rPr lang="ko-KR" altLang="en-US" i="0" dirty="0"/>
              <a:t> 모습을</a:t>
            </a:r>
            <a:endParaRPr lang="en-US" altLang="ko-KR" i="0" dirty="0"/>
          </a:p>
          <a:p>
            <a:r>
              <a:rPr lang="ko-KR" altLang="en-US" i="0" dirty="0">
                <a:solidFill>
                  <a:schemeClr val="tx1"/>
                </a:solidFill>
              </a:rPr>
              <a:t>찍는다</a:t>
            </a:r>
            <a:r>
              <a:rPr lang="en-US" altLang="ko-KR" i="0" dirty="0">
                <a:solidFill>
                  <a:schemeClr val="tx1"/>
                </a:solidFill>
              </a:rPr>
              <a:t>.</a:t>
            </a:r>
          </a:p>
          <a:p>
            <a:r>
              <a:rPr lang="en-US" altLang="ko-KR" i="0" dirty="0">
                <a:solidFill>
                  <a:schemeClr val="tx1"/>
                </a:solidFill>
              </a:rPr>
              <a:t>‘</a:t>
            </a:r>
            <a:r>
              <a:rPr lang="ko-KR" altLang="en-US" i="0" dirty="0">
                <a:solidFill>
                  <a:schemeClr val="tx1"/>
                </a:solidFill>
              </a:rPr>
              <a:t>스페이스</a:t>
            </a:r>
            <a:r>
              <a:rPr lang="en-US" altLang="ko-KR" i="0" dirty="0">
                <a:solidFill>
                  <a:schemeClr val="tx1"/>
                </a:solidFill>
              </a:rPr>
              <a:t> </a:t>
            </a:r>
            <a:r>
              <a:rPr lang="ko-KR" altLang="en-US" i="0" dirty="0">
                <a:solidFill>
                  <a:schemeClr val="tx1"/>
                </a:solidFill>
              </a:rPr>
              <a:t>워크</a:t>
            </a:r>
            <a:r>
              <a:rPr lang="en-US" altLang="ko-KR" i="0" dirty="0">
                <a:solidFill>
                  <a:schemeClr val="tx1"/>
                </a:solidFill>
              </a:rPr>
              <a:t>’</a:t>
            </a:r>
            <a:r>
              <a:rPr lang="ko-KR" altLang="en-US" i="0" dirty="0">
                <a:solidFill>
                  <a:schemeClr val="tx1"/>
                </a:solidFill>
              </a:rPr>
              <a:t>의 모습을 촬영할 시</a:t>
            </a:r>
            <a:endParaRPr lang="en-US" altLang="ko-KR" i="0" dirty="0">
              <a:solidFill>
                <a:schemeClr val="tx1"/>
              </a:solidFill>
            </a:endParaRPr>
          </a:p>
          <a:p>
            <a:r>
              <a:rPr lang="ko-KR" altLang="en-US" i="0" dirty="0">
                <a:solidFill>
                  <a:schemeClr val="tx1"/>
                </a:solidFill>
              </a:rPr>
              <a:t>오른쪽 윗부분에 </a:t>
            </a:r>
            <a:r>
              <a:rPr lang="en-US" altLang="ko-KR" i="0" dirty="0">
                <a:solidFill>
                  <a:schemeClr val="tx1"/>
                </a:solidFill>
              </a:rPr>
              <a:t>‘</a:t>
            </a:r>
            <a:r>
              <a:rPr lang="ko-KR" altLang="en-US" i="0" dirty="0">
                <a:solidFill>
                  <a:schemeClr val="tx1"/>
                </a:solidFill>
              </a:rPr>
              <a:t>스페이스 워크</a:t>
            </a:r>
            <a:r>
              <a:rPr lang="en-US" altLang="ko-KR" i="0" dirty="0">
                <a:solidFill>
                  <a:schemeClr val="tx1"/>
                </a:solidFill>
              </a:rPr>
              <a:t>’</a:t>
            </a:r>
            <a:r>
              <a:rPr lang="ko-KR" altLang="en-US" i="0" dirty="0">
                <a:solidFill>
                  <a:schemeClr val="tx1"/>
                </a:solidFill>
              </a:rPr>
              <a:t>라는</a:t>
            </a:r>
            <a:endParaRPr lang="en-US" altLang="ko-KR" i="0" dirty="0">
              <a:solidFill>
                <a:schemeClr val="tx1"/>
              </a:solidFill>
            </a:endParaRPr>
          </a:p>
          <a:p>
            <a:r>
              <a:rPr lang="ko-KR" altLang="en-US" i="0" dirty="0">
                <a:solidFill>
                  <a:schemeClr val="tx1"/>
                </a:solidFill>
              </a:rPr>
              <a:t>자막을 띄운다</a:t>
            </a:r>
            <a:r>
              <a:rPr lang="en-US" altLang="ko-KR" i="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3088" name="Picture 16" descr="포항 죽도시장 쇼핑 정보와 주변 관광 명소 및 근처 맛집 여행 정보">
            <a:extLst>
              <a:ext uri="{FF2B5EF4-FFF2-40B4-BE49-F238E27FC236}">
                <a16:creationId xmlns:a16="http://schemas.microsoft.com/office/drawing/2014/main" id="{8679C7E5-C2A2-FFAA-430C-F515C66C73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800" y="4682636"/>
            <a:ext cx="2843808" cy="189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전통시장, 그곳에 문화가 있다] 1. 포항 죽도시장 - 경북일보 - 굿데이 굿뉴스">
            <a:extLst>
              <a:ext uri="{FF2B5EF4-FFF2-40B4-BE49-F238E27FC236}">
                <a16:creationId xmlns:a16="http://schemas.microsoft.com/office/drawing/2014/main" id="{36760F36-8491-81EE-5E04-469CD93A3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256" y="3356992"/>
            <a:ext cx="2843808" cy="189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내용 개체 틀 5">
            <a:extLst>
              <a:ext uri="{FF2B5EF4-FFF2-40B4-BE49-F238E27FC236}">
                <a16:creationId xmlns:a16="http://schemas.microsoft.com/office/drawing/2014/main" id="{9214F248-57BA-AB29-18C4-32A4BB6FB9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4293096"/>
            <a:ext cx="3816424" cy="2232248"/>
          </a:xfrm>
        </p:spPr>
        <p:txBody>
          <a:bodyPr>
            <a:normAutofit/>
          </a:bodyPr>
          <a:lstStyle/>
          <a:p>
            <a:r>
              <a:rPr lang="en-US" altLang="ko-KR" i="0" dirty="0"/>
              <a:t>‘</a:t>
            </a:r>
            <a:r>
              <a:rPr lang="ko-KR" altLang="en-US" i="0" dirty="0"/>
              <a:t>죽도시장</a:t>
            </a:r>
            <a:r>
              <a:rPr lang="en-US" altLang="ko-KR" i="0" dirty="0"/>
              <a:t>’</a:t>
            </a:r>
            <a:r>
              <a:rPr lang="ko-KR" altLang="en-US" i="0" dirty="0"/>
              <a:t>의 정면과 내부의 모습을</a:t>
            </a:r>
            <a:endParaRPr lang="en-US" altLang="ko-KR" i="0" dirty="0"/>
          </a:p>
          <a:p>
            <a:r>
              <a:rPr lang="ko-KR" altLang="en-US" i="0" dirty="0" err="1"/>
              <a:t>풀샷</a:t>
            </a:r>
            <a:r>
              <a:rPr lang="en-US" altLang="ko-KR" i="0" dirty="0"/>
              <a:t>(F.S)</a:t>
            </a:r>
            <a:r>
              <a:rPr lang="ko-KR" altLang="en-US" i="0" dirty="0"/>
              <a:t>으로 촬영하며 돌아다니는</a:t>
            </a:r>
            <a:endParaRPr lang="en-US" altLang="ko-KR" i="0" dirty="0"/>
          </a:p>
          <a:p>
            <a:r>
              <a:rPr lang="ko-KR" altLang="en-US" i="0" dirty="0"/>
              <a:t>장면을 찍는다</a:t>
            </a:r>
            <a:r>
              <a:rPr lang="en-US" altLang="ko-KR" i="0" dirty="0"/>
              <a:t>.</a:t>
            </a:r>
          </a:p>
          <a:p>
            <a:r>
              <a:rPr lang="ko-KR" altLang="en-US" i="0" dirty="0"/>
              <a:t>이때</a:t>
            </a:r>
            <a:r>
              <a:rPr lang="en-US" altLang="ko-KR" i="0" dirty="0"/>
              <a:t>, </a:t>
            </a:r>
            <a:r>
              <a:rPr lang="ko-KR" altLang="en-US" i="0" dirty="0"/>
              <a:t>오른쪽 위에 </a:t>
            </a:r>
            <a:r>
              <a:rPr lang="en-US" altLang="ko-KR" i="0" dirty="0"/>
              <a:t>‘2</a:t>
            </a:r>
            <a:r>
              <a:rPr lang="ko-KR" altLang="en-US" i="0" dirty="0"/>
              <a:t>일차</a:t>
            </a:r>
            <a:r>
              <a:rPr lang="en-US" altLang="ko-KR" i="0" dirty="0"/>
              <a:t>’</a:t>
            </a:r>
            <a:r>
              <a:rPr lang="ko-KR" altLang="en-US" i="0" dirty="0"/>
              <a:t>라는 자막과</a:t>
            </a:r>
            <a:endParaRPr lang="en-US" altLang="ko-KR" i="0" dirty="0"/>
          </a:p>
          <a:p>
            <a:r>
              <a:rPr lang="ko-KR" altLang="en-US" i="0" dirty="0"/>
              <a:t>그 밑에 </a:t>
            </a:r>
            <a:r>
              <a:rPr lang="en-US" altLang="ko-KR" i="0" dirty="0"/>
              <a:t>‘</a:t>
            </a:r>
            <a:r>
              <a:rPr lang="ko-KR" altLang="en-US" i="0" dirty="0"/>
              <a:t>죽도시장</a:t>
            </a:r>
            <a:r>
              <a:rPr lang="en-US" altLang="ko-KR" i="0" dirty="0"/>
              <a:t>’</a:t>
            </a:r>
            <a:r>
              <a:rPr lang="ko-KR" altLang="en-US" i="0" dirty="0"/>
              <a:t>이라는 자막을 띄운다</a:t>
            </a:r>
            <a:r>
              <a:rPr lang="en-US" altLang="ko-KR" i="0" dirty="0"/>
              <a:t>.</a:t>
            </a:r>
          </a:p>
          <a:p>
            <a:r>
              <a:rPr lang="en-US" altLang="ko-KR" i="0" dirty="0"/>
              <a:t>Music  </a:t>
            </a:r>
            <a:r>
              <a:rPr lang="ko-KR" altLang="en-US" i="0" dirty="0"/>
              <a:t>밝은 음악</a:t>
            </a:r>
            <a:endParaRPr lang="en-US" altLang="ko-KR" i="0" dirty="0"/>
          </a:p>
          <a:p>
            <a:endParaRPr lang="ko-KR" altLang="en-US" i="0" dirty="0"/>
          </a:p>
        </p:txBody>
      </p:sp>
    </p:spTree>
    <p:extLst>
      <p:ext uri="{BB962C8B-B14F-4D97-AF65-F5344CB8AC3E}">
        <p14:creationId xmlns:p14="http://schemas.microsoft.com/office/powerpoint/2010/main" val="3007424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0070C0"/>
                </a:solidFill>
              </a:rPr>
              <a:t>Scene#7&amp;#8</a:t>
            </a:r>
            <a:endParaRPr lang="ko-KR" altLang="en-US" dirty="0"/>
          </a:p>
        </p:txBody>
      </p:sp>
      <p:pic>
        <p:nvPicPr>
          <p:cNvPr id="4112" name="Picture 16" descr="포항푸드">
            <a:extLst>
              <a:ext uri="{FF2B5EF4-FFF2-40B4-BE49-F238E27FC236}">
                <a16:creationId xmlns:a16="http://schemas.microsoft.com/office/drawing/2014/main" id="{748822F9-2FA0-9ADC-4C8E-8D9188A43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2891813" cy="173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포항 죽도시장 맛집 삼형제횟집 - 포항 현지인이 추천한">
            <a:extLst>
              <a:ext uri="{FF2B5EF4-FFF2-40B4-BE49-F238E27FC236}">
                <a16:creationId xmlns:a16="http://schemas.microsoft.com/office/drawing/2014/main" id="{1B2BACF3-7C24-9316-C5E1-4716D5269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062" y="2082936"/>
            <a:ext cx="2270027" cy="1702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내용 개체 틀 5">
            <a:extLst>
              <a:ext uri="{FF2B5EF4-FFF2-40B4-BE49-F238E27FC236}">
                <a16:creationId xmlns:a16="http://schemas.microsoft.com/office/drawing/2014/main" id="{211BE6EE-DAFD-1F33-A149-F246348ADB2E}"/>
              </a:ext>
            </a:extLst>
          </p:cNvPr>
          <p:cNvSpPr txBox="1">
            <a:spLocks/>
          </p:cNvSpPr>
          <p:nvPr/>
        </p:nvSpPr>
        <p:spPr>
          <a:xfrm>
            <a:off x="4860032" y="1187608"/>
            <a:ext cx="4191008" cy="2457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i="0" dirty="0"/>
              <a:t>포항 </a:t>
            </a:r>
            <a:r>
              <a:rPr lang="en-US" altLang="ko-KR" i="0" dirty="0"/>
              <a:t>‘</a:t>
            </a:r>
            <a:r>
              <a:rPr lang="ko-KR" altLang="en-US" i="0" dirty="0"/>
              <a:t>삼형제 횟집</a:t>
            </a:r>
            <a:r>
              <a:rPr lang="en-US" altLang="ko-KR" i="0" dirty="0"/>
              <a:t>’</a:t>
            </a:r>
            <a:r>
              <a:rPr lang="ko-KR" altLang="en-US" i="0" dirty="0"/>
              <a:t>의 정면을</a:t>
            </a:r>
            <a:endParaRPr lang="en-US" altLang="ko-KR" i="0" dirty="0"/>
          </a:p>
          <a:p>
            <a:r>
              <a:rPr lang="ko-KR" altLang="en-US" i="0" dirty="0" err="1"/>
              <a:t>익스트림</a:t>
            </a:r>
            <a:r>
              <a:rPr lang="ko-KR" altLang="en-US" i="0" dirty="0"/>
              <a:t> </a:t>
            </a:r>
            <a:r>
              <a:rPr lang="ko-KR" altLang="en-US" i="0" dirty="0" err="1"/>
              <a:t>롱샷</a:t>
            </a:r>
            <a:r>
              <a:rPr lang="en-US" altLang="ko-KR" i="0" dirty="0"/>
              <a:t>(E.L.S)</a:t>
            </a:r>
            <a:r>
              <a:rPr lang="ko-KR" altLang="en-US" i="0" dirty="0"/>
              <a:t>으로 찍고</a:t>
            </a:r>
            <a:endParaRPr lang="en-US" altLang="ko-KR" i="0" dirty="0"/>
          </a:p>
          <a:p>
            <a:r>
              <a:rPr lang="ko-KR" altLang="en-US" i="0" dirty="0"/>
              <a:t>나온 음식의 모습은 클로즈업</a:t>
            </a:r>
            <a:r>
              <a:rPr lang="en-US" altLang="ko-KR" i="0" dirty="0"/>
              <a:t>(C.U)</a:t>
            </a:r>
            <a:r>
              <a:rPr lang="ko-KR" altLang="en-US" i="0" dirty="0"/>
              <a:t>으로</a:t>
            </a:r>
            <a:endParaRPr lang="en-US" altLang="ko-KR" i="0" dirty="0"/>
          </a:p>
          <a:p>
            <a:r>
              <a:rPr lang="ko-KR" altLang="en-US" i="0" dirty="0">
                <a:solidFill>
                  <a:schemeClr val="tx1"/>
                </a:solidFill>
              </a:rPr>
              <a:t>찍는다</a:t>
            </a:r>
            <a:r>
              <a:rPr lang="en-US" altLang="ko-KR" i="0" dirty="0">
                <a:solidFill>
                  <a:schemeClr val="tx1"/>
                </a:solidFill>
              </a:rPr>
              <a:t>.</a:t>
            </a:r>
          </a:p>
          <a:p>
            <a:r>
              <a:rPr lang="ko-KR" altLang="en-US" i="0" dirty="0">
                <a:solidFill>
                  <a:schemeClr val="tx1"/>
                </a:solidFill>
              </a:rPr>
              <a:t>먹는 모습은 </a:t>
            </a:r>
            <a:r>
              <a:rPr lang="ko-KR" altLang="en-US" i="0" dirty="0" err="1">
                <a:solidFill>
                  <a:schemeClr val="tx1"/>
                </a:solidFill>
              </a:rPr>
              <a:t>미디움샷</a:t>
            </a:r>
            <a:r>
              <a:rPr lang="en-US" altLang="ko-KR" i="0" dirty="0">
                <a:solidFill>
                  <a:schemeClr val="tx1"/>
                </a:solidFill>
              </a:rPr>
              <a:t>(M.S)</a:t>
            </a:r>
            <a:r>
              <a:rPr lang="ko-KR" altLang="en-US" i="0" dirty="0">
                <a:solidFill>
                  <a:schemeClr val="tx1"/>
                </a:solidFill>
              </a:rPr>
              <a:t>으로 촬영한다</a:t>
            </a:r>
            <a:r>
              <a:rPr lang="en-US" altLang="ko-KR" i="0" dirty="0">
                <a:solidFill>
                  <a:schemeClr val="tx1"/>
                </a:solidFill>
              </a:rPr>
              <a:t>.</a:t>
            </a:r>
          </a:p>
          <a:p>
            <a:r>
              <a:rPr lang="en-US" altLang="ko-KR" i="0" dirty="0">
                <a:solidFill>
                  <a:schemeClr val="tx1"/>
                </a:solidFill>
              </a:rPr>
              <a:t>‘</a:t>
            </a:r>
            <a:r>
              <a:rPr lang="ko-KR" altLang="en-US" i="0" dirty="0">
                <a:solidFill>
                  <a:schemeClr val="tx1"/>
                </a:solidFill>
              </a:rPr>
              <a:t>삼형제 횟집</a:t>
            </a:r>
            <a:r>
              <a:rPr lang="en-US" altLang="ko-KR" i="0" dirty="0">
                <a:solidFill>
                  <a:schemeClr val="tx1"/>
                </a:solidFill>
              </a:rPr>
              <a:t>’</a:t>
            </a:r>
            <a:r>
              <a:rPr lang="ko-KR" altLang="en-US" i="0" dirty="0">
                <a:solidFill>
                  <a:schemeClr val="tx1"/>
                </a:solidFill>
              </a:rPr>
              <a:t>의 정면을 촬영할 시</a:t>
            </a:r>
            <a:endParaRPr lang="en-US" altLang="ko-KR" i="0" dirty="0">
              <a:solidFill>
                <a:schemeClr val="tx1"/>
              </a:solidFill>
            </a:endParaRPr>
          </a:p>
          <a:p>
            <a:r>
              <a:rPr lang="ko-KR" altLang="en-US" i="0" dirty="0">
                <a:solidFill>
                  <a:schemeClr val="tx1"/>
                </a:solidFill>
              </a:rPr>
              <a:t>오른쪽 윗부분에 </a:t>
            </a:r>
            <a:r>
              <a:rPr lang="en-US" altLang="ko-KR" i="0" dirty="0">
                <a:solidFill>
                  <a:schemeClr val="tx1"/>
                </a:solidFill>
              </a:rPr>
              <a:t>‘</a:t>
            </a:r>
            <a:r>
              <a:rPr lang="ko-KR" altLang="en-US" i="0" dirty="0">
                <a:solidFill>
                  <a:schemeClr val="tx1"/>
                </a:solidFill>
              </a:rPr>
              <a:t>삼형제 횟집</a:t>
            </a:r>
            <a:r>
              <a:rPr lang="en-US" altLang="ko-KR" i="0" dirty="0">
                <a:solidFill>
                  <a:schemeClr val="tx1"/>
                </a:solidFill>
              </a:rPr>
              <a:t>’</a:t>
            </a:r>
            <a:r>
              <a:rPr lang="ko-KR" altLang="en-US" i="0" dirty="0">
                <a:solidFill>
                  <a:schemeClr val="tx1"/>
                </a:solidFill>
              </a:rPr>
              <a:t>이라는</a:t>
            </a:r>
            <a:endParaRPr lang="en-US" altLang="ko-KR" i="0" dirty="0">
              <a:solidFill>
                <a:schemeClr val="tx1"/>
              </a:solidFill>
            </a:endParaRPr>
          </a:p>
          <a:p>
            <a:r>
              <a:rPr lang="ko-KR" altLang="en-US" i="0" dirty="0">
                <a:solidFill>
                  <a:schemeClr val="tx1"/>
                </a:solidFill>
              </a:rPr>
              <a:t>자막을 띄운다</a:t>
            </a:r>
            <a:r>
              <a:rPr lang="en-US" altLang="ko-KR" i="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4116" name="Picture 20" descr="경북나드리 &gt; 여행TIP &gt; 여행이야기">
            <a:extLst>
              <a:ext uri="{FF2B5EF4-FFF2-40B4-BE49-F238E27FC236}">
                <a16:creationId xmlns:a16="http://schemas.microsoft.com/office/drawing/2014/main" id="{358820AF-0DB8-FB99-F17C-F2592956A4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85456"/>
            <a:ext cx="410552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내용 개체 틀 5">
            <a:extLst>
              <a:ext uri="{FF2B5EF4-FFF2-40B4-BE49-F238E27FC236}">
                <a16:creationId xmlns:a16="http://schemas.microsoft.com/office/drawing/2014/main" id="{059DFDD4-20EC-1901-D648-80BC4D391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4293096"/>
            <a:ext cx="3816424" cy="2232248"/>
          </a:xfrm>
        </p:spPr>
        <p:txBody>
          <a:bodyPr>
            <a:normAutofit/>
          </a:bodyPr>
          <a:lstStyle/>
          <a:p>
            <a:r>
              <a:rPr lang="en-US" altLang="ko-KR" i="0" dirty="0"/>
              <a:t>‘</a:t>
            </a:r>
            <a:r>
              <a:rPr lang="ko-KR" altLang="en-US" i="0" dirty="0" err="1"/>
              <a:t>호미곶</a:t>
            </a:r>
            <a:r>
              <a:rPr lang="en-US" altLang="ko-KR" i="0" dirty="0"/>
              <a:t>’</a:t>
            </a:r>
            <a:r>
              <a:rPr lang="ko-KR" altLang="en-US" i="0" dirty="0"/>
              <a:t>의 정면을 </a:t>
            </a:r>
            <a:r>
              <a:rPr lang="ko-KR" altLang="en-US" i="0" dirty="0" err="1"/>
              <a:t>풀샷</a:t>
            </a:r>
            <a:r>
              <a:rPr lang="en-US" altLang="ko-KR" i="0" dirty="0"/>
              <a:t>(F.S)</a:t>
            </a:r>
            <a:r>
              <a:rPr lang="ko-KR" altLang="en-US" i="0" dirty="0"/>
              <a:t>으로 촬영 후</a:t>
            </a:r>
            <a:endParaRPr lang="en-US" altLang="ko-KR" i="0" dirty="0"/>
          </a:p>
          <a:p>
            <a:r>
              <a:rPr lang="ko-KR" altLang="en-US" i="0" dirty="0" err="1"/>
              <a:t>걸어다니며</a:t>
            </a:r>
            <a:r>
              <a:rPr lang="ko-KR" altLang="en-US" i="0" dirty="0"/>
              <a:t> 구경하는 모습을 촬영한다</a:t>
            </a:r>
            <a:r>
              <a:rPr lang="en-US" altLang="ko-KR" i="0" dirty="0"/>
              <a:t>.</a:t>
            </a:r>
          </a:p>
          <a:p>
            <a:r>
              <a:rPr lang="en-US" altLang="ko-KR" i="0" dirty="0"/>
              <a:t>‘</a:t>
            </a:r>
            <a:r>
              <a:rPr lang="ko-KR" altLang="en-US" i="0" dirty="0" err="1"/>
              <a:t>호미곶</a:t>
            </a:r>
            <a:r>
              <a:rPr lang="en-US" altLang="ko-KR" i="0" dirty="0"/>
              <a:t>’</a:t>
            </a:r>
            <a:r>
              <a:rPr lang="ko-KR" altLang="en-US" i="0" dirty="0"/>
              <a:t>의 정면의 모습을 촬영할</a:t>
            </a:r>
            <a:r>
              <a:rPr lang="en-US" altLang="ko-KR" i="0" dirty="0"/>
              <a:t> </a:t>
            </a:r>
            <a:r>
              <a:rPr lang="ko-KR" altLang="en-US" i="0" dirty="0"/>
              <a:t>시</a:t>
            </a:r>
            <a:endParaRPr lang="en-US" altLang="ko-KR" i="0" dirty="0"/>
          </a:p>
          <a:p>
            <a:r>
              <a:rPr lang="ko-KR" altLang="en-US" i="0" dirty="0"/>
              <a:t>오른쪽 윗부분에 </a:t>
            </a:r>
            <a:r>
              <a:rPr lang="en-US" altLang="ko-KR" i="0" dirty="0"/>
              <a:t>‘</a:t>
            </a:r>
            <a:r>
              <a:rPr lang="ko-KR" altLang="en-US" i="0" dirty="0" err="1"/>
              <a:t>호미곶</a:t>
            </a:r>
            <a:r>
              <a:rPr lang="en-US" altLang="ko-KR" i="0" dirty="0"/>
              <a:t>＇</a:t>
            </a:r>
            <a:r>
              <a:rPr lang="ko-KR" altLang="en-US" i="0" dirty="0"/>
              <a:t>이라는</a:t>
            </a:r>
            <a:endParaRPr lang="en-US" altLang="ko-KR" i="0" dirty="0"/>
          </a:p>
          <a:p>
            <a:r>
              <a:rPr lang="ko-KR" altLang="en-US" i="0" dirty="0"/>
              <a:t>자막을 띄운다</a:t>
            </a:r>
            <a:r>
              <a:rPr lang="en-US" altLang="ko-KR" i="0" dirty="0"/>
              <a:t>.</a:t>
            </a:r>
          </a:p>
          <a:p>
            <a:endParaRPr lang="en-US" altLang="ko-KR" i="0" dirty="0"/>
          </a:p>
          <a:p>
            <a:r>
              <a:rPr lang="en-US" altLang="ko-KR" i="0" dirty="0"/>
              <a:t>Music  </a:t>
            </a:r>
            <a:r>
              <a:rPr lang="ko-KR" altLang="en-US" i="0" dirty="0"/>
              <a:t>밝은 음악</a:t>
            </a:r>
            <a:endParaRPr lang="en-US" altLang="ko-KR" i="0" dirty="0"/>
          </a:p>
          <a:p>
            <a:endParaRPr lang="ko-KR" altLang="en-US" i="0" dirty="0"/>
          </a:p>
        </p:txBody>
      </p:sp>
    </p:spTree>
    <p:extLst>
      <p:ext uri="{BB962C8B-B14F-4D97-AF65-F5344CB8AC3E}">
        <p14:creationId xmlns:p14="http://schemas.microsoft.com/office/powerpoint/2010/main" val="19785315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0070C0"/>
                </a:solidFill>
              </a:rPr>
              <a:t>Scene#9&amp;#10</a:t>
            </a:r>
            <a:endParaRPr lang="ko-KR" altLang="en-US" dirty="0"/>
          </a:p>
        </p:txBody>
      </p:sp>
      <p:sp>
        <p:nvSpPr>
          <p:cNvPr id="7" name="내용 개체 틀 5">
            <a:extLst>
              <a:ext uri="{FF2B5EF4-FFF2-40B4-BE49-F238E27FC236}">
                <a16:creationId xmlns:a16="http://schemas.microsoft.com/office/drawing/2014/main" id="{C11F015A-5EF4-77D8-A210-9660CD3AD744}"/>
              </a:ext>
            </a:extLst>
          </p:cNvPr>
          <p:cNvSpPr txBox="1">
            <a:spLocks/>
          </p:cNvSpPr>
          <p:nvPr/>
        </p:nvSpPr>
        <p:spPr>
          <a:xfrm>
            <a:off x="5181686" y="1609395"/>
            <a:ext cx="388843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i="0" dirty="0"/>
              <a:t>포항의 </a:t>
            </a:r>
            <a:r>
              <a:rPr lang="en-US" altLang="ko-KR" i="0" dirty="0"/>
              <a:t>‘</a:t>
            </a:r>
            <a:r>
              <a:rPr lang="ko-KR" altLang="en-US" i="0" dirty="0" err="1"/>
              <a:t>다무포</a:t>
            </a:r>
            <a:r>
              <a:rPr lang="ko-KR" altLang="en-US" i="0" dirty="0"/>
              <a:t> 고래마을</a:t>
            </a:r>
            <a:r>
              <a:rPr lang="en-US" altLang="ko-KR" i="0" dirty="0"/>
              <a:t>’</a:t>
            </a:r>
            <a:r>
              <a:rPr lang="ko-KR" altLang="en-US" i="0" dirty="0"/>
              <a:t>을 한바퀴를</a:t>
            </a:r>
            <a:endParaRPr lang="en-US" altLang="ko-KR" i="0" dirty="0"/>
          </a:p>
          <a:p>
            <a:r>
              <a:rPr lang="ko-KR" altLang="en-US" i="0" dirty="0"/>
              <a:t>돌면서 소개를 해주며 돌아다니며</a:t>
            </a:r>
            <a:endParaRPr lang="en-US" altLang="ko-KR" i="0" dirty="0"/>
          </a:p>
          <a:p>
            <a:r>
              <a:rPr lang="ko-KR" altLang="en-US" i="0" dirty="0"/>
              <a:t>찍는다</a:t>
            </a:r>
            <a:r>
              <a:rPr lang="en-US" altLang="ko-KR" i="0" dirty="0"/>
              <a:t>.</a:t>
            </a:r>
          </a:p>
          <a:p>
            <a:r>
              <a:rPr lang="ko-KR" altLang="en-US" i="0" dirty="0"/>
              <a:t>초반에 오른쪽 위에 </a:t>
            </a:r>
            <a:r>
              <a:rPr lang="en-US" altLang="ko-KR" i="0" dirty="0"/>
              <a:t>‘</a:t>
            </a:r>
            <a:r>
              <a:rPr lang="ko-KR" altLang="en-US" i="0" dirty="0" err="1"/>
              <a:t>다무포</a:t>
            </a:r>
            <a:r>
              <a:rPr lang="ko-KR" altLang="en-US" i="0" dirty="0"/>
              <a:t> 고래마을</a:t>
            </a:r>
            <a:r>
              <a:rPr lang="en-US" altLang="ko-KR" i="0" dirty="0"/>
              <a:t>‘</a:t>
            </a:r>
          </a:p>
          <a:p>
            <a:r>
              <a:rPr lang="ko-KR" altLang="en-US" i="0" dirty="0"/>
              <a:t>이라는 자막을 띄운다</a:t>
            </a:r>
            <a:r>
              <a:rPr lang="en-US" altLang="ko-KR" i="0" dirty="0"/>
              <a:t>.</a:t>
            </a:r>
            <a:endParaRPr lang="ko-KR" altLang="en-US" i="0" dirty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44168C2D-3ABD-DA70-111E-E746E24F3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84" y="1121049"/>
            <a:ext cx="2479172" cy="185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포항여행] 잠시 머물다 가이소???.. 포항 다무포 하얀마을(고래마을).. : 네이버 블로그">
            <a:extLst>
              <a:ext uri="{FF2B5EF4-FFF2-40B4-BE49-F238E27FC236}">
                <a16:creationId xmlns:a16="http://schemas.microsoft.com/office/drawing/2014/main" id="{C38725D0-1736-57C3-089C-94C57E4A9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534" y="2050285"/>
            <a:ext cx="2304998" cy="153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한국 산토리니를 꿈꾸는 포항 다무포 하얀마을 - 경북매일">
            <a:extLst>
              <a:ext uri="{FF2B5EF4-FFF2-40B4-BE49-F238E27FC236}">
                <a16:creationId xmlns:a16="http://schemas.microsoft.com/office/drawing/2014/main" id="{437C069B-1F1A-9CB2-B9B1-0A82153A0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25519"/>
            <a:ext cx="2872586" cy="182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애월해안도로">
            <a:extLst>
              <a:ext uri="{FF2B5EF4-FFF2-40B4-BE49-F238E27FC236}">
                <a16:creationId xmlns:a16="http://schemas.microsoft.com/office/drawing/2014/main" id="{024BBE40-43BF-F7B6-1DDB-688BF0416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318" y="4049434"/>
            <a:ext cx="3599386" cy="2398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내용 개체 틀 5">
            <a:extLst>
              <a:ext uri="{FF2B5EF4-FFF2-40B4-BE49-F238E27FC236}">
                <a16:creationId xmlns:a16="http://schemas.microsoft.com/office/drawing/2014/main" id="{AE500382-3747-4F21-55CB-8354A9AC7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352" y="4730436"/>
            <a:ext cx="4581980" cy="1784544"/>
          </a:xfrm>
        </p:spPr>
        <p:txBody>
          <a:bodyPr>
            <a:normAutofit lnSpcReduction="10000"/>
          </a:bodyPr>
          <a:lstStyle/>
          <a:p>
            <a:r>
              <a:rPr lang="en-US" altLang="ko-KR" i="0" dirty="0"/>
              <a:t>‘</a:t>
            </a:r>
            <a:r>
              <a:rPr lang="ko-KR" altLang="en-US" i="0" dirty="0"/>
              <a:t>해안도로</a:t>
            </a:r>
            <a:r>
              <a:rPr lang="en-US" altLang="ko-KR" i="0" dirty="0"/>
              <a:t>’</a:t>
            </a:r>
            <a:r>
              <a:rPr lang="ko-KR" altLang="en-US" i="0" dirty="0"/>
              <a:t>를 </a:t>
            </a:r>
            <a:r>
              <a:rPr lang="ko-KR" altLang="en-US" i="0" dirty="0" err="1"/>
              <a:t>풀샷</a:t>
            </a:r>
            <a:r>
              <a:rPr lang="en-US" altLang="ko-KR" i="0" dirty="0"/>
              <a:t>(F.S)</a:t>
            </a:r>
            <a:r>
              <a:rPr lang="ko-KR" altLang="en-US" i="0" dirty="0"/>
              <a:t>으로 촬영 후</a:t>
            </a:r>
            <a:endParaRPr lang="en-US" altLang="ko-KR" i="0" dirty="0"/>
          </a:p>
          <a:p>
            <a:r>
              <a:rPr lang="ko-KR" altLang="en-US" i="0" dirty="0" err="1"/>
              <a:t>걸어다니며</a:t>
            </a:r>
            <a:r>
              <a:rPr lang="ko-KR" altLang="en-US" i="0" dirty="0"/>
              <a:t> 구경하는 모습을 촬영한다</a:t>
            </a:r>
            <a:r>
              <a:rPr lang="en-US" altLang="ko-KR" i="0" dirty="0"/>
              <a:t>.</a:t>
            </a:r>
          </a:p>
          <a:p>
            <a:r>
              <a:rPr lang="en-US" altLang="ko-KR" i="0" dirty="0"/>
              <a:t>‘</a:t>
            </a:r>
            <a:r>
              <a:rPr lang="ko-KR" altLang="en-US" i="0" dirty="0"/>
              <a:t>해안도로</a:t>
            </a:r>
            <a:r>
              <a:rPr lang="en-US" altLang="ko-KR" i="0" dirty="0"/>
              <a:t>’</a:t>
            </a:r>
            <a:r>
              <a:rPr lang="ko-KR" altLang="en-US" i="0" dirty="0"/>
              <a:t>의 정면의 모습을 촬영할</a:t>
            </a:r>
            <a:r>
              <a:rPr lang="en-US" altLang="ko-KR" i="0" dirty="0"/>
              <a:t> </a:t>
            </a:r>
            <a:r>
              <a:rPr lang="ko-KR" altLang="en-US" i="0" dirty="0"/>
              <a:t>시</a:t>
            </a:r>
            <a:endParaRPr lang="en-US" altLang="ko-KR" i="0" dirty="0"/>
          </a:p>
          <a:p>
            <a:r>
              <a:rPr lang="ko-KR" altLang="en-US" i="0" dirty="0"/>
              <a:t>오른쪽 윗부분에 </a:t>
            </a:r>
            <a:r>
              <a:rPr lang="en-US" altLang="ko-KR" i="0" dirty="0"/>
              <a:t>‘</a:t>
            </a:r>
            <a:r>
              <a:rPr lang="ko-KR" altLang="en-US" i="0" dirty="0"/>
              <a:t>해안도로</a:t>
            </a:r>
            <a:r>
              <a:rPr lang="en-US" altLang="ko-KR" i="0" dirty="0"/>
              <a:t>‘</a:t>
            </a:r>
            <a:r>
              <a:rPr lang="ko-KR" altLang="en-US" i="0" dirty="0"/>
              <a:t>라는</a:t>
            </a:r>
            <a:r>
              <a:rPr lang="en-US" altLang="ko-KR" i="0" dirty="0"/>
              <a:t> </a:t>
            </a:r>
            <a:r>
              <a:rPr lang="ko-KR" altLang="en-US" i="0" dirty="0"/>
              <a:t>자막을 띄운다</a:t>
            </a:r>
            <a:r>
              <a:rPr lang="en-US" altLang="ko-KR" i="0" dirty="0"/>
              <a:t>.</a:t>
            </a:r>
          </a:p>
          <a:p>
            <a:endParaRPr lang="en-US" altLang="ko-KR" i="0" dirty="0"/>
          </a:p>
          <a:p>
            <a:r>
              <a:rPr lang="en-US" altLang="ko-KR" i="0" dirty="0"/>
              <a:t>Music  </a:t>
            </a:r>
            <a:r>
              <a:rPr lang="ko-KR" altLang="en-US" i="0" dirty="0"/>
              <a:t>밝은 음악</a:t>
            </a:r>
            <a:endParaRPr lang="en-US" altLang="ko-KR" i="0" dirty="0"/>
          </a:p>
          <a:p>
            <a:endParaRPr lang="ko-KR" altLang="en-US" i="0" dirty="0"/>
          </a:p>
        </p:txBody>
      </p:sp>
    </p:spTree>
    <p:extLst>
      <p:ext uri="{BB962C8B-B14F-4D97-AF65-F5344CB8AC3E}">
        <p14:creationId xmlns:p14="http://schemas.microsoft.com/office/powerpoint/2010/main" val="2357647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0070C0"/>
                </a:solidFill>
              </a:rPr>
              <a:t>Scene#11</a:t>
            </a:r>
            <a:endParaRPr lang="ko-KR" altLang="en-US" dirty="0"/>
          </a:p>
        </p:txBody>
      </p:sp>
      <p:sp>
        <p:nvSpPr>
          <p:cNvPr id="7" name="내용 개체 틀 5">
            <a:extLst>
              <a:ext uri="{FF2B5EF4-FFF2-40B4-BE49-F238E27FC236}">
                <a16:creationId xmlns:a16="http://schemas.microsoft.com/office/drawing/2014/main" id="{C11F015A-5EF4-77D8-A210-9660CD3AD744}"/>
              </a:ext>
            </a:extLst>
          </p:cNvPr>
          <p:cNvSpPr txBox="1">
            <a:spLocks/>
          </p:cNvSpPr>
          <p:nvPr/>
        </p:nvSpPr>
        <p:spPr>
          <a:xfrm>
            <a:off x="5256680" y="3068960"/>
            <a:ext cx="388843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i="0" dirty="0"/>
              <a:t>기차에 타 있는 모습을 </a:t>
            </a:r>
            <a:r>
              <a:rPr lang="ko-KR" altLang="en-US" i="0" dirty="0" err="1"/>
              <a:t>미디움샷</a:t>
            </a:r>
            <a:r>
              <a:rPr lang="en-US" altLang="ko-KR" i="0" dirty="0"/>
              <a:t>(M.S)</a:t>
            </a:r>
            <a:r>
              <a:rPr lang="ko-KR" altLang="en-US" i="0" dirty="0"/>
              <a:t>로</a:t>
            </a:r>
            <a:endParaRPr lang="en-US" altLang="ko-KR" i="0" dirty="0"/>
          </a:p>
          <a:p>
            <a:r>
              <a:rPr lang="ko-KR" altLang="en-US" i="0" dirty="0"/>
              <a:t>촬영 후 창문을 클로즈업</a:t>
            </a:r>
            <a:r>
              <a:rPr lang="en-US" altLang="ko-KR" i="0" dirty="0"/>
              <a:t>(C.U)</a:t>
            </a:r>
            <a:r>
              <a:rPr lang="ko-KR" altLang="en-US" i="0" dirty="0"/>
              <a:t>로 촬영한다</a:t>
            </a:r>
            <a:r>
              <a:rPr lang="en-US" altLang="ko-KR" i="0" dirty="0"/>
              <a:t>.</a:t>
            </a:r>
          </a:p>
          <a:p>
            <a:r>
              <a:rPr lang="ko-KR" altLang="en-US" i="0" dirty="0"/>
              <a:t>이때</a:t>
            </a:r>
            <a:r>
              <a:rPr lang="en-US" altLang="ko-KR" i="0" dirty="0"/>
              <a:t>, </a:t>
            </a:r>
            <a:r>
              <a:rPr lang="ko-KR" altLang="en-US" i="0" dirty="0"/>
              <a:t>끝내는 자막을 띄우고 막을 내린다</a:t>
            </a:r>
            <a:r>
              <a:rPr lang="en-US" altLang="ko-KR" i="0" dirty="0"/>
              <a:t>.</a:t>
            </a:r>
            <a:endParaRPr lang="ko-KR" altLang="en-US" i="0" dirty="0"/>
          </a:p>
        </p:txBody>
      </p:sp>
      <p:pic>
        <p:nvPicPr>
          <p:cNvPr id="10" name="Picture 16" descr="4,000+ Train Window City View Stock Photos, Pictures &amp; Royalty-Free Images  - iStock">
            <a:extLst>
              <a:ext uri="{FF2B5EF4-FFF2-40B4-BE49-F238E27FC236}">
                <a16:creationId xmlns:a16="http://schemas.microsoft.com/office/drawing/2014/main" id="{83716672-69D9-030A-D654-DD0443E20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21463"/>
            <a:ext cx="486054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239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ctrTitle"/>
          </p:nvPr>
        </p:nvSpPr>
        <p:spPr>
          <a:xfrm>
            <a:off x="3642621" y="4507010"/>
            <a:ext cx="5501379" cy="2350990"/>
          </a:xfrm>
        </p:spPr>
        <p:txBody>
          <a:bodyPr/>
          <a:lstStyle/>
          <a:p>
            <a:pPr algn="r"/>
            <a:r>
              <a:rPr lang="en-US" altLang="ko-KR" dirty="0">
                <a:latin typeface="Archivo Black" panose="020B0A03020202020B04" pitchFamily="34" charset="0"/>
              </a:rPr>
              <a:t>THANK YOU</a:t>
            </a:r>
            <a:endParaRPr lang="ko-KR" altLang="en-US" dirty="0">
              <a:latin typeface="Archivo Black" panose="020B0A03020202020B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943690" y="2830876"/>
            <a:ext cx="228601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>
                <a:solidFill>
                  <a:srgbClr val="CCFF00"/>
                </a:solidFill>
                <a:latin typeface="+mj-lt"/>
                <a:ea typeface="맑은 고딕" pitchFamily="50" charset="-127"/>
              </a:rPr>
              <a:t>목차</a:t>
            </a:r>
            <a:endParaRPr lang="en-US" altLang="ko-KR" sz="4000" b="1" dirty="0">
              <a:solidFill>
                <a:srgbClr val="CCFF00"/>
              </a:solidFill>
              <a:latin typeface="+mj-lt"/>
              <a:ea typeface="맑은 고딕" pitchFamily="50" charset="-127"/>
            </a:endParaRPr>
          </a:p>
          <a:p>
            <a:pPr algn="ctr"/>
            <a:r>
              <a:rPr lang="en-US" altLang="ko-KR" sz="1600" b="1" dirty="0">
                <a:solidFill>
                  <a:srgbClr val="CCFF00"/>
                </a:solidFill>
                <a:latin typeface="+mj-lt"/>
                <a:ea typeface="맑은 고딕" pitchFamily="50" charset="-127"/>
              </a:rPr>
              <a:t>CONTENTS</a:t>
            </a:r>
            <a:endParaRPr lang="ko-KR" altLang="en-US" sz="4000" b="1" dirty="0">
              <a:solidFill>
                <a:srgbClr val="CCFF00"/>
              </a:solidFill>
              <a:latin typeface="+mj-lt"/>
              <a:ea typeface="맑은 고딕" pitchFamily="50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5508104" y="1313885"/>
            <a:ext cx="4771459" cy="627991"/>
            <a:chOff x="3503115" y="770410"/>
            <a:chExt cx="4771459" cy="627991"/>
          </a:xfrm>
        </p:grpSpPr>
        <p:sp>
          <p:nvSpPr>
            <p:cNvPr id="2" name="타원 1"/>
            <p:cNvSpPr/>
            <p:nvPr/>
          </p:nvSpPr>
          <p:spPr>
            <a:xfrm>
              <a:off x="3503115" y="770410"/>
              <a:ext cx="627991" cy="627991"/>
            </a:xfrm>
            <a:prstGeom prst="ellipse">
              <a:avLst/>
            </a:prstGeom>
            <a:solidFill>
              <a:srgbClr val="CC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  <a:ea typeface="맑은 고딕" pitchFamily="50" charset="-127"/>
              </a:endParaRPr>
            </a:p>
          </p:txBody>
        </p:sp>
        <p:grpSp>
          <p:nvGrpSpPr>
            <p:cNvPr id="66" name="그룹 65"/>
            <p:cNvGrpSpPr/>
            <p:nvPr/>
          </p:nvGrpSpPr>
          <p:grpSpPr>
            <a:xfrm>
              <a:off x="3563888" y="836718"/>
              <a:ext cx="4710686" cy="477053"/>
              <a:chOff x="3213120" y="2785193"/>
              <a:chExt cx="4926903" cy="172339"/>
            </a:xfrm>
          </p:grpSpPr>
          <p:sp>
            <p:nvSpPr>
              <p:cNvPr id="68" name="Text Box 5"/>
              <p:cNvSpPr txBox="1">
                <a:spLocks noChangeArrowheads="1"/>
              </p:cNvSpPr>
              <p:nvPr/>
            </p:nvSpPr>
            <p:spPr bwMode="auto">
              <a:xfrm>
                <a:off x="3844382" y="2824493"/>
                <a:ext cx="4295641" cy="1111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ko-KR" altLang="en-US" sz="1400" b="1" dirty="0">
                    <a:solidFill>
                      <a:schemeClr val="bg1"/>
                    </a:solidFill>
                    <a:latin typeface="+mj-lt"/>
                    <a:ea typeface="맑은 고딕" pitchFamily="50" charset="-127"/>
                  </a:rPr>
                  <a:t>팀원 소개</a:t>
                </a:r>
                <a:endParaRPr lang="en-US" altLang="ko-KR" sz="1400" b="1" dirty="0">
                  <a:solidFill>
                    <a:schemeClr val="bg1"/>
                  </a:solidFill>
                  <a:latin typeface="+mj-lt"/>
                  <a:ea typeface="맑은 고딕" pitchFamily="50" charset="-127"/>
                </a:endParaRPr>
              </a:p>
            </p:txBody>
          </p:sp>
          <p:sp>
            <p:nvSpPr>
              <p:cNvPr id="70" name="TextBox 13"/>
              <p:cNvSpPr txBox="1">
                <a:spLocks noChangeArrowheads="1"/>
              </p:cNvSpPr>
              <p:nvPr/>
            </p:nvSpPr>
            <p:spPr bwMode="auto">
              <a:xfrm>
                <a:off x="3213120" y="2785193"/>
                <a:ext cx="643240" cy="172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ko-KR" sz="2500" b="1" dirty="0">
                    <a:solidFill>
                      <a:srgbClr val="00B8E6"/>
                    </a:solidFill>
                    <a:latin typeface="+mj-lt"/>
                    <a:ea typeface="맑은 고딕" pitchFamily="50" charset="-127"/>
                  </a:rPr>
                  <a:t>01</a:t>
                </a:r>
                <a:endParaRPr lang="ko-KR" altLang="en-US" sz="2500" b="1" dirty="0">
                  <a:solidFill>
                    <a:srgbClr val="00B8E6"/>
                  </a:solidFill>
                  <a:latin typeface="+mj-lt"/>
                  <a:ea typeface="맑은 고딕" pitchFamily="50" charset="-127"/>
                </a:endParaRPr>
              </a:p>
            </p:txBody>
          </p:sp>
        </p:grpSp>
      </p:grpSp>
      <p:grpSp>
        <p:nvGrpSpPr>
          <p:cNvPr id="25" name="그룹 24"/>
          <p:cNvGrpSpPr/>
          <p:nvPr/>
        </p:nvGrpSpPr>
        <p:grpSpPr>
          <a:xfrm>
            <a:off x="5508104" y="2168067"/>
            <a:ext cx="4771459" cy="627991"/>
            <a:chOff x="3503115" y="770410"/>
            <a:chExt cx="4771459" cy="627991"/>
          </a:xfrm>
        </p:grpSpPr>
        <p:sp>
          <p:nvSpPr>
            <p:cNvPr id="26" name="타원 25"/>
            <p:cNvSpPr/>
            <p:nvPr/>
          </p:nvSpPr>
          <p:spPr>
            <a:xfrm>
              <a:off x="3503115" y="770410"/>
              <a:ext cx="627991" cy="627991"/>
            </a:xfrm>
            <a:prstGeom prst="ellipse">
              <a:avLst/>
            </a:prstGeom>
            <a:solidFill>
              <a:srgbClr val="CC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  <a:ea typeface="맑은 고딕" pitchFamily="50" charset="-127"/>
              </a:endParaRPr>
            </a:p>
          </p:txBody>
        </p:sp>
        <p:grpSp>
          <p:nvGrpSpPr>
            <p:cNvPr id="28" name="그룹 27"/>
            <p:cNvGrpSpPr/>
            <p:nvPr/>
          </p:nvGrpSpPr>
          <p:grpSpPr>
            <a:xfrm>
              <a:off x="3563888" y="836718"/>
              <a:ext cx="4710686" cy="477053"/>
              <a:chOff x="3213120" y="2785193"/>
              <a:chExt cx="4926903" cy="172339"/>
            </a:xfrm>
          </p:grpSpPr>
          <p:sp>
            <p:nvSpPr>
              <p:cNvPr id="29" name="Text Box 5"/>
              <p:cNvSpPr txBox="1">
                <a:spLocks noChangeArrowheads="1"/>
              </p:cNvSpPr>
              <p:nvPr/>
            </p:nvSpPr>
            <p:spPr bwMode="auto">
              <a:xfrm>
                <a:off x="3844382" y="2817336"/>
                <a:ext cx="4295641" cy="1111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ko-KR" altLang="en-US" sz="1400" b="1" dirty="0" err="1">
                    <a:solidFill>
                      <a:schemeClr val="bg1"/>
                    </a:solidFill>
                    <a:ea typeface="맑은 고딕" pitchFamily="50" charset="-127"/>
                  </a:rPr>
                  <a:t>콘텐츠</a:t>
                </a:r>
                <a:r>
                  <a:rPr lang="ko-KR" altLang="en-US" sz="1400" b="1" dirty="0">
                    <a:solidFill>
                      <a:schemeClr val="bg1"/>
                    </a:solidFill>
                    <a:ea typeface="맑은 고딕" pitchFamily="50" charset="-127"/>
                  </a:rPr>
                  <a:t> 세부 계획</a:t>
                </a:r>
                <a:endParaRPr lang="en-US" altLang="ko-KR" sz="1400" b="1" dirty="0">
                  <a:solidFill>
                    <a:schemeClr val="bg1"/>
                  </a:solidFill>
                  <a:ea typeface="맑은 고딕" pitchFamily="50" charset="-127"/>
                </a:endParaRPr>
              </a:p>
            </p:txBody>
          </p:sp>
          <p:sp>
            <p:nvSpPr>
              <p:cNvPr id="31" name="TextBox 13"/>
              <p:cNvSpPr txBox="1">
                <a:spLocks noChangeArrowheads="1"/>
              </p:cNvSpPr>
              <p:nvPr/>
            </p:nvSpPr>
            <p:spPr bwMode="auto">
              <a:xfrm>
                <a:off x="3213120" y="2785193"/>
                <a:ext cx="643240" cy="172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ko-KR" sz="2500" b="1" dirty="0">
                    <a:solidFill>
                      <a:srgbClr val="00B8E6"/>
                    </a:solidFill>
                    <a:latin typeface="+mj-lt"/>
                    <a:ea typeface="맑은 고딕" pitchFamily="50" charset="-127"/>
                  </a:rPr>
                  <a:t>02</a:t>
                </a:r>
                <a:endParaRPr lang="ko-KR" altLang="en-US" sz="2500" b="1" dirty="0">
                  <a:solidFill>
                    <a:srgbClr val="00B8E6"/>
                  </a:solidFill>
                  <a:latin typeface="+mj-lt"/>
                  <a:ea typeface="맑은 고딕" pitchFamily="50" charset="-127"/>
                </a:endParaRPr>
              </a:p>
            </p:txBody>
          </p:sp>
        </p:grpSp>
      </p:grpSp>
      <p:grpSp>
        <p:nvGrpSpPr>
          <p:cNvPr id="32" name="그룹 31"/>
          <p:cNvGrpSpPr/>
          <p:nvPr/>
        </p:nvGrpSpPr>
        <p:grpSpPr>
          <a:xfrm>
            <a:off x="5508104" y="3017175"/>
            <a:ext cx="4782910" cy="627991"/>
            <a:chOff x="3503115" y="770410"/>
            <a:chExt cx="4782910" cy="627991"/>
          </a:xfrm>
        </p:grpSpPr>
        <p:sp>
          <p:nvSpPr>
            <p:cNvPr id="33" name="타원 32"/>
            <p:cNvSpPr/>
            <p:nvPr/>
          </p:nvSpPr>
          <p:spPr>
            <a:xfrm>
              <a:off x="3503115" y="770410"/>
              <a:ext cx="627991" cy="627991"/>
            </a:xfrm>
            <a:prstGeom prst="ellipse">
              <a:avLst/>
            </a:prstGeom>
            <a:solidFill>
              <a:srgbClr val="CC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  <a:ea typeface="맑은 고딕" pitchFamily="50" charset="-127"/>
              </a:endParaRPr>
            </a:p>
          </p:txBody>
        </p:sp>
        <p:grpSp>
          <p:nvGrpSpPr>
            <p:cNvPr id="34" name="그룹 33"/>
            <p:cNvGrpSpPr/>
            <p:nvPr/>
          </p:nvGrpSpPr>
          <p:grpSpPr>
            <a:xfrm>
              <a:off x="3563888" y="836718"/>
              <a:ext cx="4722137" cy="477053"/>
              <a:chOff x="3213120" y="2785193"/>
              <a:chExt cx="4938880" cy="172339"/>
            </a:xfrm>
          </p:grpSpPr>
          <p:sp>
            <p:nvSpPr>
              <p:cNvPr id="35" name="Text Box 5"/>
              <p:cNvSpPr txBox="1">
                <a:spLocks noChangeArrowheads="1"/>
              </p:cNvSpPr>
              <p:nvPr/>
            </p:nvSpPr>
            <p:spPr bwMode="auto">
              <a:xfrm>
                <a:off x="3856359" y="2817336"/>
                <a:ext cx="4295641" cy="1111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ko-KR" altLang="en-US" sz="1400" b="1" dirty="0">
                    <a:solidFill>
                      <a:schemeClr val="bg1"/>
                    </a:solidFill>
                    <a:ea typeface="맑은 고딕" pitchFamily="50" charset="-127"/>
                  </a:rPr>
                  <a:t>기대효과</a:t>
                </a:r>
                <a:r>
                  <a:rPr lang="en-US" altLang="ko-KR" sz="1400" b="1" dirty="0">
                    <a:solidFill>
                      <a:schemeClr val="bg1"/>
                    </a:solidFill>
                    <a:ea typeface="맑은 고딕" pitchFamily="50" charset="-127"/>
                  </a:rPr>
                  <a:t>/</a:t>
                </a:r>
                <a:r>
                  <a:rPr lang="ko-KR" altLang="en-US" sz="1400" b="1" dirty="0">
                    <a:solidFill>
                      <a:schemeClr val="bg1"/>
                    </a:solidFill>
                    <a:ea typeface="맑은 고딕" pitchFamily="50" charset="-127"/>
                  </a:rPr>
                  <a:t>기획의도</a:t>
                </a:r>
                <a:endParaRPr lang="en-US" altLang="ko-KR" sz="1400" b="1" dirty="0">
                  <a:solidFill>
                    <a:schemeClr val="bg1"/>
                  </a:solidFill>
                  <a:ea typeface="맑은 고딕" pitchFamily="50" charset="-127"/>
                </a:endParaRPr>
              </a:p>
            </p:txBody>
          </p:sp>
          <p:sp>
            <p:nvSpPr>
              <p:cNvPr id="37" name="TextBox 13"/>
              <p:cNvSpPr txBox="1">
                <a:spLocks noChangeArrowheads="1"/>
              </p:cNvSpPr>
              <p:nvPr/>
            </p:nvSpPr>
            <p:spPr bwMode="auto">
              <a:xfrm>
                <a:off x="3213120" y="2785193"/>
                <a:ext cx="643240" cy="172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ko-KR" sz="2500" b="1" dirty="0">
                    <a:solidFill>
                      <a:srgbClr val="00B8E6"/>
                    </a:solidFill>
                    <a:latin typeface="+mj-lt"/>
                    <a:ea typeface="맑은 고딕" pitchFamily="50" charset="-127"/>
                  </a:rPr>
                  <a:t>03</a:t>
                </a:r>
                <a:endParaRPr lang="ko-KR" altLang="en-US" sz="2500" b="1" dirty="0">
                  <a:solidFill>
                    <a:srgbClr val="00B8E6"/>
                  </a:solidFill>
                  <a:latin typeface="+mj-lt"/>
                  <a:ea typeface="맑은 고딕" pitchFamily="50" charset="-127"/>
                </a:endParaRPr>
              </a:p>
            </p:txBody>
          </p:sp>
        </p:grpSp>
      </p:grpSp>
      <p:grpSp>
        <p:nvGrpSpPr>
          <p:cNvPr id="38" name="그룹 37"/>
          <p:cNvGrpSpPr/>
          <p:nvPr/>
        </p:nvGrpSpPr>
        <p:grpSpPr>
          <a:xfrm>
            <a:off x="5508104" y="3872500"/>
            <a:ext cx="4750350" cy="627991"/>
            <a:chOff x="3503115" y="770410"/>
            <a:chExt cx="4750350" cy="627991"/>
          </a:xfrm>
        </p:grpSpPr>
        <p:sp>
          <p:nvSpPr>
            <p:cNvPr id="43" name="타원 42"/>
            <p:cNvSpPr/>
            <p:nvPr/>
          </p:nvSpPr>
          <p:spPr>
            <a:xfrm>
              <a:off x="3503115" y="770410"/>
              <a:ext cx="627991" cy="627991"/>
            </a:xfrm>
            <a:prstGeom prst="ellipse">
              <a:avLst/>
            </a:prstGeom>
            <a:solidFill>
              <a:srgbClr val="CC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  <a:ea typeface="맑은 고딕" pitchFamily="50" charset="-127"/>
              </a:endParaRPr>
            </a:p>
          </p:txBody>
        </p:sp>
        <p:grpSp>
          <p:nvGrpSpPr>
            <p:cNvPr id="44" name="그룹 43"/>
            <p:cNvGrpSpPr/>
            <p:nvPr/>
          </p:nvGrpSpPr>
          <p:grpSpPr>
            <a:xfrm>
              <a:off x="3563888" y="836718"/>
              <a:ext cx="4689577" cy="477053"/>
              <a:chOff x="3213120" y="2785193"/>
              <a:chExt cx="4904825" cy="172339"/>
            </a:xfrm>
          </p:grpSpPr>
          <p:sp>
            <p:nvSpPr>
              <p:cNvPr id="45" name="Text Box 5"/>
              <p:cNvSpPr txBox="1">
                <a:spLocks noChangeArrowheads="1"/>
              </p:cNvSpPr>
              <p:nvPr/>
            </p:nvSpPr>
            <p:spPr bwMode="auto">
              <a:xfrm>
                <a:off x="3822304" y="2819078"/>
                <a:ext cx="4295641" cy="1111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ko-KR" altLang="en-US" sz="1400" b="1" dirty="0">
                    <a:solidFill>
                      <a:schemeClr val="bg1"/>
                    </a:solidFill>
                    <a:ea typeface="맑은 고딕" pitchFamily="50" charset="-127"/>
                  </a:rPr>
                  <a:t>키 카피</a:t>
                </a:r>
                <a:r>
                  <a:rPr lang="en-US" altLang="ko-KR" sz="1400" b="1" dirty="0">
                    <a:solidFill>
                      <a:schemeClr val="bg1"/>
                    </a:solidFill>
                    <a:ea typeface="맑은 고딕" pitchFamily="50" charset="-127"/>
                  </a:rPr>
                  <a:t>/</a:t>
                </a:r>
                <a:r>
                  <a:rPr lang="ko-KR" altLang="en-US" sz="1400" b="1" dirty="0" err="1">
                    <a:solidFill>
                      <a:schemeClr val="bg1"/>
                    </a:solidFill>
                    <a:ea typeface="맑은 고딕" pitchFamily="50" charset="-127"/>
                  </a:rPr>
                  <a:t>키비주얼</a:t>
                </a:r>
                <a:endParaRPr lang="en-US" altLang="ko-KR" sz="1400" b="1" dirty="0">
                  <a:solidFill>
                    <a:schemeClr val="bg1"/>
                  </a:solidFill>
                  <a:ea typeface="맑은 고딕" pitchFamily="50" charset="-127"/>
                </a:endParaRPr>
              </a:p>
            </p:txBody>
          </p:sp>
          <p:sp>
            <p:nvSpPr>
              <p:cNvPr id="47" name="TextBox 13"/>
              <p:cNvSpPr txBox="1">
                <a:spLocks noChangeArrowheads="1"/>
              </p:cNvSpPr>
              <p:nvPr/>
            </p:nvSpPr>
            <p:spPr bwMode="auto">
              <a:xfrm>
                <a:off x="3213120" y="2785193"/>
                <a:ext cx="643240" cy="172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ko-KR" sz="2500" b="1" dirty="0">
                    <a:solidFill>
                      <a:srgbClr val="00B8E6"/>
                    </a:solidFill>
                    <a:latin typeface="+mj-lt"/>
                    <a:ea typeface="맑은 고딕" pitchFamily="50" charset="-127"/>
                  </a:rPr>
                  <a:t>04</a:t>
                </a:r>
                <a:endParaRPr lang="ko-KR" altLang="en-US" sz="2500" b="1" dirty="0">
                  <a:solidFill>
                    <a:srgbClr val="00B8E6"/>
                  </a:solidFill>
                  <a:latin typeface="+mj-lt"/>
                  <a:ea typeface="맑은 고딕" pitchFamily="50" charset="-127"/>
                </a:endParaRPr>
              </a:p>
            </p:txBody>
          </p:sp>
        </p:grpSp>
      </p:grpSp>
      <p:grpSp>
        <p:nvGrpSpPr>
          <p:cNvPr id="48" name="그룹 47"/>
          <p:cNvGrpSpPr/>
          <p:nvPr/>
        </p:nvGrpSpPr>
        <p:grpSpPr>
          <a:xfrm>
            <a:off x="5508104" y="4727825"/>
            <a:ext cx="4782911" cy="627991"/>
            <a:chOff x="3503115" y="770410"/>
            <a:chExt cx="4782911" cy="627991"/>
          </a:xfrm>
        </p:grpSpPr>
        <p:sp>
          <p:nvSpPr>
            <p:cNvPr id="49" name="타원 48"/>
            <p:cNvSpPr/>
            <p:nvPr/>
          </p:nvSpPr>
          <p:spPr>
            <a:xfrm>
              <a:off x="3503115" y="770410"/>
              <a:ext cx="627991" cy="627991"/>
            </a:xfrm>
            <a:prstGeom prst="ellipse">
              <a:avLst/>
            </a:prstGeom>
            <a:solidFill>
              <a:srgbClr val="CC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  <a:ea typeface="맑은 고딕" pitchFamily="50" charset="-127"/>
              </a:endParaRPr>
            </a:p>
          </p:txBody>
        </p:sp>
        <p:grpSp>
          <p:nvGrpSpPr>
            <p:cNvPr id="50" name="그룹 49"/>
            <p:cNvGrpSpPr/>
            <p:nvPr/>
          </p:nvGrpSpPr>
          <p:grpSpPr>
            <a:xfrm>
              <a:off x="3563888" y="836718"/>
              <a:ext cx="4722138" cy="477053"/>
              <a:chOff x="3213120" y="2785193"/>
              <a:chExt cx="4938881" cy="172339"/>
            </a:xfrm>
          </p:grpSpPr>
          <p:sp>
            <p:nvSpPr>
              <p:cNvPr id="51" name="Text Box 5"/>
              <p:cNvSpPr txBox="1">
                <a:spLocks noChangeArrowheads="1"/>
              </p:cNvSpPr>
              <p:nvPr/>
            </p:nvSpPr>
            <p:spPr bwMode="auto">
              <a:xfrm>
                <a:off x="3856360" y="2821373"/>
                <a:ext cx="4295641" cy="1111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ko-KR" altLang="en-US" sz="1400" b="1" dirty="0" err="1">
                    <a:solidFill>
                      <a:schemeClr val="bg1"/>
                    </a:solidFill>
                    <a:ea typeface="맑은 고딕" pitchFamily="50" charset="-127"/>
                  </a:rPr>
                  <a:t>콘텐츠</a:t>
                </a:r>
                <a:r>
                  <a:rPr lang="ko-KR" altLang="en-US" sz="1400" b="1" dirty="0">
                    <a:solidFill>
                      <a:schemeClr val="bg1"/>
                    </a:solidFill>
                    <a:ea typeface="맑은 고딕" pitchFamily="50" charset="-127"/>
                  </a:rPr>
                  <a:t> 개요</a:t>
                </a:r>
                <a:endParaRPr lang="en-US" altLang="ko-KR" sz="1400" b="1" dirty="0">
                  <a:solidFill>
                    <a:schemeClr val="bg1"/>
                  </a:solidFill>
                  <a:ea typeface="맑은 고딕" pitchFamily="50" charset="-127"/>
                </a:endParaRPr>
              </a:p>
            </p:txBody>
          </p:sp>
          <p:sp>
            <p:nvSpPr>
              <p:cNvPr id="53" name="TextBox 13"/>
              <p:cNvSpPr txBox="1">
                <a:spLocks noChangeArrowheads="1"/>
              </p:cNvSpPr>
              <p:nvPr/>
            </p:nvSpPr>
            <p:spPr bwMode="auto">
              <a:xfrm>
                <a:off x="3213120" y="2785193"/>
                <a:ext cx="643240" cy="172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ko-KR" sz="2500" b="1" dirty="0">
                    <a:solidFill>
                      <a:srgbClr val="00B8E6"/>
                    </a:solidFill>
                    <a:latin typeface="+mj-lt"/>
                    <a:ea typeface="맑은 고딕" pitchFamily="50" charset="-127"/>
                  </a:rPr>
                  <a:t>05</a:t>
                </a:r>
                <a:endParaRPr lang="ko-KR" altLang="en-US" sz="2500" b="1" dirty="0">
                  <a:solidFill>
                    <a:srgbClr val="00B8E6"/>
                  </a:solidFill>
                  <a:latin typeface="+mj-lt"/>
                  <a:ea typeface="맑은 고딕" pitchFamily="50" charset="-127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타원 3"/>
          <p:cNvSpPr/>
          <p:nvPr/>
        </p:nvSpPr>
        <p:spPr>
          <a:xfrm>
            <a:off x="722149" y="1484784"/>
            <a:ext cx="1575592" cy="1575592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타원 39"/>
          <p:cNvSpPr/>
          <p:nvPr/>
        </p:nvSpPr>
        <p:spPr>
          <a:xfrm>
            <a:off x="4730606" y="1484784"/>
            <a:ext cx="1575592" cy="1575592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타원 40"/>
          <p:cNvSpPr/>
          <p:nvPr/>
        </p:nvSpPr>
        <p:spPr>
          <a:xfrm>
            <a:off x="6660232" y="1484784"/>
            <a:ext cx="1575592" cy="1575592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2771800" y="1484784"/>
            <a:ext cx="1575592" cy="1575592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2771800" y="3212776"/>
            <a:ext cx="1575592" cy="842900"/>
          </a:xfrm>
          <a:prstGeom prst="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6660232" y="3212776"/>
            <a:ext cx="1575592" cy="842899"/>
          </a:xfrm>
          <a:prstGeom prst="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4730606" y="3212776"/>
            <a:ext cx="1575592" cy="842899"/>
          </a:xfrm>
          <a:prstGeom prst="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121014" y="328498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Y바다M" panose="02030600000101010101" pitchFamily="18" charset="-127"/>
                <a:ea typeface="HY바다M" panose="02030600000101010101" pitchFamily="18" charset="-127"/>
              </a:rPr>
              <a:t>백소연</a:t>
            </a:r>
          </a:p>
        </p:txBody>
      </p:sp>
      <p:sp>
        <p:nvSpPr>
          <p:cNvPr id="55" name="직사각형 54"/>
          <p:cNvSpPr/>
          <p:nvPr/>
        </p:nvSpPr>
        <p:spPr>
          <a:xfrm>
            <a:off x="722149" y="3212776"/>
            <a:ext cx="1575592" cy="864296"/>
          </a:xfrm>
          <a:prstGeom prst="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7009446" y="328498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Y바다M" panose="02030600000101010101" pitchFamily="18" charset="-127"/>
                <a:ea typeface="HY바다M" panose="02030600000101010101" pitchFamily="18" charset="-127"/>
              </a:rPr>
              <a:t>김성훈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079820" y="328498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Y바다M" panose="02030600000101010101" pitchFamily="18" charset="-127"/>
                <a:ea typeface="HY바다M" panose="02030600000101010101" pitchFamily="18" charset="-127"/>
              </a:rPr>
              <a:t>안현민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71363" y="328498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>
                <a:solidFill>
                  <a:schemeClr val="bg1"/>
                </a:solidFill>
                <a:latin typeface="HY바다M" panose="02030600000101010101" pitchFamily="18" charset="-127"/>
                <a:ea typeface="HY바다M" panose="02030600000101010101" pitchFamily="18" charset="-127"/>
              </a:rPr>
              <a:t>백성협</a:t>
            </a:r>
            <a:endParaRPr lang="en-US" altLang="ko-KR" dirty="0">
              <a:solidFill>
                <a:schemeClr val="bg1"/>
              </a:solidFill>
              <a:latin typeface="HY바다M" panose="02030600000101010101" pitchFamily="18" charset="-127"/>
              <a:ea typeface="HY바다M" panose="02030600000101010101" pitchFamily="18" charset="-127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005888" y="3594011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solidFill>
                  <a:schemeClr val="bg1"/>
                </a:solidFill>
                <a:latin typeface="HY바다M" pitchFamily="18" charset="-127"/>
                <a:ea typeface="HY바다M" pitchFamily="18" charset="-127"/>
              </a:rPr>
              <a:t>팀장</a:t>
            </a:r>
            <a:br>
              <a:rPr lang="en-US" altLang="ko-KR" sz="1200" dirty="0">
                <a:solidFill>
                  <a:schemeClr val="bg1"/>
                </a:solidFill>
                <a:latin typeface="HY바다M" pitchFamily="18" charset="-127"/>
                <a:ea typeface="HY바다M" pitchFamily="18" charset="-127"/>
              </a:rPr>
            </a:br>
            <a:r>
              <a:rPr lang="ko-KR" altLang="en-US" sz="1200" dirty="0">
                <a:solidFill>
                  <a:schemeClr val="bg1"/>
                </a:solidFill>
                <a:latin typeface="HY바다M" pitchFamily="18" charset="-127"/>
                <a:ea typeface="HY바다M" pitchFamily="18" charset="-127"/>
              </a:rPr>
              <a:t>기획</a:t>
            </a:r>
            <a:r>
              <a:rPr lang="en-US" altLang="ko-KR" sz="1200" dirty="0">
                <a:solidFill>
                  <a:schemeClr val="bg1"/>
                </a:solidFill>
                <a:latin typeface="HY바다M" pitchFamily="18" charset="-127"/>
                <a:ea typeface="HY바다M" pitchFamily="18" charset="-127"/>
              </a:rPr>
              <a:t>/</a:t>
            </a:r>
            <a:r>
              <a:rPr lang="ko-KR" altLang="en-US" sz="1200" dirty="0">
                <a:solidFill>
                  <a:schemeClr val="bg1"/>
                </a:solidFill>
                <a:latin typeface="HY바다M" pitchFamily="18" charset="-127"/>
                <a:ea typeface="HY바다M" pitchFamily="18" charset="-127"/>
              </a:rPr>
              <a:t>연출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3055539" y="3594011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solidFill>
                  <a:schemeClr val="bg1"/>
                </a:solidFill>
                <a:latin typeface="HY바다M" pitchFamily="18" charset="-127"/>
                <a:ea typeface="HY바다M" pitchFamily="18" charset="-127"/>
              </a:rPr>
              <a:t>기획</a:t>
            </a:r>
            <a:r>
              <a:rPr lang="en-US" altLang="ko-KR" sz="1200" dirty="0">
                <a:solidFill>
                  <a:schemeClr val="bg1"/>
                </a:solidFill>
                <a:latin typeface="HY바다M" pitchFamily="18" charset="-127"/>
                <a:ea typeface="HY바다M" pitchFamily="18" charset="-127"/>
              </a:rPr>
              <a:t>/</a:t>
            </a:r>
            <a:r>
              <a:rPr lang="ko-KR" altLang="en-US" sz="1200" dirty="0">
                <a:solidFill>
                  <a:schemeClr val="bg1"/>
                </a:solidFill>
                <a:latin typeface="HY바다M" pitchFamily="18" charset="-127"/>
                <a:ea typeface="HY바다M" pitchFamily="18" charset="-127"/>
              </a:rPr>
              <a:t>촬영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832739" y="3594009"/>
            <a:ext cx="1230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solidFill>
                  <a:schemeClr val="bg1"/>
                </a:solidFill>
                <a:latin typeface="HY바다M" pitchFamily="18" charset="-127"/>
                <a:ea typeface="HY바다M" pitchFamily="18" charset="-127"/>
              </a:rPr>
              <a:t>사전조사</a:t>
            </a:r>
            <a:r>
              <a:rPr lang="en-US" altLang="ko-KR" sz="1200" dirty="0">
                <a:solidFill>
                  <a:schemeClr val="bg1"/>
                </a:solidFill>
                <a:latin typeface="HY바다M" pitchFamily="18" charset="-127"/>
                <a:ea typeface="HY바다M" pitchFamily="18" charset="-127"/>
              </a:rPr>
              <a:t>/</a:t>
            </a:r>
            <a:r>
              <a:rPr lang="ko-KR" altLang="en-US" sz="1200" dirty="0">
                <a:solidFill>
                  <a:schemeClr val="bg1"/>
                </a:solidFill>
                <a:latin typeface="HY바다M" pitchFamily="18" charset="-127"/>
                <a:ea typeface="HY바다M" pitchFamily="18" charset="-127"/>
              </a:rPr>
              <a:t>편집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5014264" y="3594010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solidFill>
                  <a:schemeClr val="bg1"/>
                </a:solidFill>
                <a:latin typeface="HY바다M" pitchFamily="18" charset="-127"/>
                <a:ea typeface="HY바다M" pitchFamily="18" charset="-127"/>
              </a:rPr>
              <a:t>편집</a:t>
            </a:r>
            <a:r>
              <a:rPr lang="en-US" altLang="ko-KR" sz="1200" dirty="0">
                <a:solidFill>
                  <a:schemeClr val="bg1"/>
                </a:solidFill>
                <a:latin typeface="HY바다M" pitchFamily="18" charset="-127"/>
                <a:ea typeface="HY바다M" pitchFamily="18" charset="-127"/>
              </a:rPr>
              <a:t>/</a:t>
            </a:r>
            <a:r>
              <a:rPr lang="ko-KR" altLang="en-US" sz="1200" dirty="0">
                <a:solidFill>
                  <a:schemeClr val="bg1"/>
                </a:solidFill>
                <a:latin typeface="HY바다M" pitchFamily="18" charset="-127"/>
                <a:ea typeface="HY바다M" pitchFamily="18" charset="-127"/>
              </a:rPr>
              <a:t>촬영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F711ACE-30F7-4FD4-807F-B4DD6ED6D7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505" b="28754"/>
          <a:stretch/>
        </p:blipFill>
        <p:spPr>
          <a:xfrm>
            <a:off x="722148" y="1679331"/>
            <a:ext cx="1575592" cy="12317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53ADE889-0F16-81E4-9EBF-A4FC84128F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514" y="1561298"/>
            <a:ext cx="1227567" cy="15712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93670D7A-EF1A-C393-8AF7-25D37112D3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291" y="1583307"/>
            <a:ext cx="1396057" cy="1412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499D5916-61FA-89F8-95EB-634F56C23A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3" r="13246"/>
          <a:stretch/>
        </p:blipFill>
        <p:spPr>
          <a:xfrm>
            <a:off x="6869330" y="1484784"/>
            <a:ext cx="1157394" cy="16093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9389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내용 개체 틀 8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9" t="9819" r="1492" b="8945"/>
          <a:stretch/>
        </p:blipFill>
        <p:spPr>
          <a:xfrm>
            <a:off x="0" y="1268760"/>
            <a:ext cx="8460432" cy="4771280"/>
          </a:xfrm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-19853" y="332656"/>
            <a:ext cx="9163853" cy="796908"/>
          </a:xfrm>
        </p:spPr>
        <p:txBody>
          <a:bodyPr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</a:rPr>
              <a:t>콘텐츠</a:t>
            </a:r>
            <a:r>
              <a:rPr lang="ko-KR" altLang="en-US" dirty="0">
                <a:solidFill>
                  <a:schemeClr val="tx1"/>
                </a:solidFill>
              </a:rPr>
              <a:t> 세부계획</a:t>
            </a:r>
          </a:p>
        </p:txBody>
      </p:sp>
    </p:spTree>
    <p:extLst>
      <p:ext uri="{BB962C8B-B14F-4D97-AF65-F5344CB8AC3E}">
        <p14:creationId xmlns:p14="http://schemas.microsoft.com/office/powerpoint/2010/main" val="1787911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기대효과</a:t>
            </a:r>
            <a:r>
              <a:rPr lang="en-US" altLang="ko-KR" dirty="0"/>
              <a:t>/</a:t>
            </a:r>
            <a:r>
              <a:rPr lang="ko-KR" altLang="en-US" dirty="0"/>
              <a:t>기획의도</a:t>
            </a:r>
          </a:p>
        </p:txBody>
      </p:sp>
      <p:sp>
        <p:nvSpPr>
          <p:cNvPr id="37" name="내용 개체 틀 3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sz="1400" i="0" dirty="0"/>
              <a:t>포항의 관광명소와 특산품을 </a:t>
            </a:r>
            <a:r>
              <a:rPr lang="en-US" altLang="ko-KR" sz="1400" i="0" dirty="0"/>
              <a:t>V-LOG</a:t>
            </a:r>
            <a:r>
              <a:rPr lang="ko-KR" altLang="en-US" sz="1400" i="0" dirty="0"/>
              <a:t>형식으로 촬영하여 자연스럽게 홍보하여 </a:t>
            </a:r>
            <a:r>
              <a:rPr lang="ko-KR" altLang="en-US" b="1" i="0" dirty="0" err="1"/>
              <a:t>관광률</a:t>
            </a:r>
            <a:r>
              <a:rPr lang="ko-KR" altLang="en-US" sz="1400" i="0" dirty="0" err="1"/>
              <a:t>을</a:t>
            </a:r>
            <a:r>
              <a:rPr lang="ko-KR" altLang="en-US" sz="1400" i="0" dirty="0"/>
              <a:t> 높이고</a:t>
            </a:r>
            <a:endParaRPr lang="en-US" altLang="ko-KR" sz="1400" i="0" dirty="0"/>
          </a:p>
          <a:p>
            <a:endParaRPr lang="en-US" altLang="ko-KR" sz="1400" i="0" dirty="0"/>
          </a:p>
          <a:p>
            <a:r>
              <a:rPr lang="ko-KR" altLang="en-US" sz="1400" i="0" dirty="0"/>
              <a:t>관광 산업을 더욱 활성화를 시킬 것입니다</a:t>
            </a:r>
            <a:r>
              <a:rPr lang="en-US" altLang="ko-KR" sz="1400" i="0" dirty="0"/>
              <a:t>.</a:t>
            </a:r>
          </a:p>
          <a:p>
            <a:endParaRPr lang="en-US" altLang="ko-KR" sz="1400" i="0" dirty="0"/>
          </a:p>
          <a:p>
            <a:endParaRPr lang="en-US" altLang="ko-KR" sz="1400" i="0" dirty="0"/>
          </a:p>
          <a:p>
            <a:endParaRPr lang="en-US" altLang="ko-KR" sz="1400" i="0" dirty="0"/>
          </a:p>
          <a:p>
            <a:endParaRPr lang="en-US" altLang="ko-KR" sz="1400" i="0" dirty="0"/>
          </a:p>
          <a:p>
            <a:endParaRPr lang="en-US" altLang="ko-KR" sz="1400" i="0" dirty="0"/>
          </a:p>
          <a:p>
            <a:r>
              <a:rPr lang="ko-KR" altLang="en-US" sz="1400" i="0" dirty="0"/>
              <a:t>여름 휴가철 여행지를 소개하고 </a:t>
            </a:r>
            <a:endParaRPr lang="en-US" altLang="ko-KR" sz="1400" i="0" dirty="0"/>
          </a:p>
          <a:p>
            <a:endParaRPr lang="en-US" altLang="ko-KR" sz="1400" i="0" dirty="0"/>
          </a:p>
          <a:p>
            <a:r>
              <a:rPr lang="ko-KR" altLang="en-US" sz="1400" i="0" dirty="0"/>
              <a:t>그 여행지의 여행 코스</a:t>
            </a:r>
            <a:r>
              <a:rPr lang="en-US" altLang="ko-KR" sz="1400" i="0" dirty="0"/>
              <a:t>, </a:t>
            </a:r>
            <a:r>
              <a:rPr lang="ko-KR" altLang="en-US" sz="1400" i="0" dirty="0"/>
              <a:t>데이트 코스 등을 여행</a:t>
            </a:r>
            <a:r>
              <a:rPr lang="en-US" altLang="ko-KR" sz="1400" i="0" dirty="0"/>
              <a:t>V_LOG</a:t>
            </a:r>
            <a:r>
              <a:rPr lang="ko-KR" altLang="en-US" sz="1400" i="0" dirty="0"/>
              <a:t>식의 영상으로 나타내어 </a:t>
            </a:r>
            <a:endParaRPr lang="en-US" altLang="ko-KR" sz="1400" i="0" dirty="0"/>
          </a:p>
          <a:p>
            <a:endParaRPr lang="en-US" altLang="ko-KR" sz="1400" i="0" dirty="0"/>
          </a:p>
          <a:p>
            <a:r>
              <a:rPr lang="ko-KR" altLang="en-US" sz="1400" i="0" dirty="0"/>
              <a:t>더욱 효율적인 여행을 할 수 있게 도와주고 </a:t>
            </a:r>
            <a:endParaRPr lang="en-US" altLang="ko-KR" sz="1400" i="0" dirty="0"/>
          </a:p>
          <a:p>
            <a:endParaRPr lang="en-US" altLang="ko-KR" sz="1400" i="0" dirty="0"/>
          </a:p>
          <a:p>
            <a:r>
              <a:rPr lang="ko-KR" altLang="en-US" sz="1400" i="0" dirty="0"/>
              <a:t>특산품이나 맛집을 소개하여 </a:t>
            </a:r>
            <a:endParaRPr lang="en-US" altLang="ko-KR" sz="1400" i="0" dirty="0"/>
          </a:p>
          <a:p>
            <a:endParaRPr lang="en-US" altLang="ko-KR" sz="1400" i="0" dirty="0"/>
          </a:p>
          <a:p>
            <a:r>
              <a:rPr lang="ko-KR" altLang="en-US" sz="1400" i="0" dirty="0"/>
              <a:t>자연스러운 홍보효과를 나타낼 예정입니다</a:t>
            </a:r>
            <a:r>
              <a:rPr lang="en-US" altLang="ko-KR" sz="1400" i="0" dirty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포항 해변 베스트 8 - 포항에서 가장 인기 있는 해변 - Go Guides">
            <a:extLst>
              <a:ext uri="{FF2B5EF4-FFF2-40B4-BE49-F238E27FC236}">
                <a16:creationId xmlns:a16="http://schemas.microsoft.com/office/drawing/2014/main" id="{D958F37C-0ABB-65E3-D593-B39974440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414424"/>
            <a:ext cx="3167113" cy="2110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키 카피</a:t>
            </a:r>
            <a:r>
              <a:rPr lang="en-US" altLang="ko-KR" dirty="0"/>
              <a:t>/</a:t>
            </a:r>
            <a:r>
              <a:rPr lang="ko-KR" altLang="en-US" dirty="0"/>
              <a:t>키 비주얼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i="0" dirty="0"/>
              <a:t>키 카피</a:t>
            </a:r>
            <a:endParaRPr lang="en-US" altLang="ko-KR" i="0" dirty="0"/>
          </a:p>
          <a:p>
            <a:endParaRPr lang="en-US" altLang="ko-KR" i="0" dirty="0"/>
          </a:p>
          <a:p>
            <a:r>
              <a:rPr lang="ko-KR" altLang="en-US" i="0" dirty="0"/>
              <a:t>즐거운 여행</a:t>
            </a:r>
            <a:endParaRPr lang="en-US" altLang="ko-KR" i="0" dirty="0"/>
          </a:p>
          <a:p>
            <a:endParaRPr lang="en-US" altLang="ko-KR" i="0" dirty="0"/>
          </a:p>
          <a:p>
            <a:endParaRPr lang="en-US" altLang="ko-KR" i="0" dirty="0"/>
          </a:p>
          <a:p>
            <a:endParaRPr lang="en-US" altLang="ko-KR" i="0" dirty="0"/>
          </a:p>
          <a:p>
            <a:endParaRPr lang="en-US" altLang="ko-KR" i="0" dirty="0"/>
          </a:p>
          <a:p>
            <a:endParaRPr lang="en-US" altLang="ko-KR" i="0" dirty="0"/>
          </a:p>
          <a:p>
            <a:r>
              <a:rPr lang="ko-KR" altLang="en-US" i="0" dirty="0"/>
              <a:t>키 비주얼</a:t>
            </a:r>
            <a:endParaRPr lang="en-US" altLang="ko-KR" i="0" dirty="0"/>
          </a:p>
          <a:p>
            <a:r>
              <a:rPr lang="ko-KR" altLang="en-US" i="0" dirty="0"/>
              <a:t>바닷가의 풍경</a:t>
            </a:r>
            <a:r>
              <a:rPr lang="en-US" altLang="ko-KR" i="0" dirty="0"/>
              <a:t>,</a:t>
            </a:r>
            <a:r>
              <a:rPr lang="ko-KR" altLang="en-US" i="0" dirty="0"/>
              <a:t>맛있는 음식들</a:t>
            </a:r>
            <a:endParaRPr lang="en-US" altLang="ko-KR" i="0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34F95FB-E42B-3010-0C5A-4F3B9C95A5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365104"/>
            <a:ext cx="2736304" cy="2051744"/>
          </a:xfrm>
          <a:prstGeom prst="rect">
            <a:avLst/>
          </a:prstGeom>
        </p:spPr>
      </p:pic>
      <p:pic>
        <p:nvPicPr>
          <p:cNvPr id="1026" name="Picture 2" descr="백신 맞고 해외여행”…기대감에 '다음 달 출발' 상품도 출시">
            <a:extLst>
              <a:ext uri="{FF2B5EF4-FFF2-40B4-BE49-F238E27FC236}">
                <a16:creationId xmlns:a16="http://schemas.microsoft.com/office/drawing/2014/main" id="{D098D5B8-B643-1E08-9E1B-FC4E53E0C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320" y="1268760"/>
            <a:ext cx="3528814" cy="198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926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콘텐츠</a:t>
            </a:r>
            <a:r>
              <a:rPr lang="ko-KR" altLang="en-US" dirty="0"/>
              <a:t> 개요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AutoNum type="arabicPeriod"/>
            </a:pPr>
            <a:r>
              <a:rPr lang="ko-KR" altLang="en-US" i="0" dirty="0"/>
              <a:t>바다를 배경으로 하는 </a:t>
            </a:r>
            <a:r>
              <a:rPr lang="en-US" altLang="ko-KR" i="0" dirty="0"/>
              <a:t>V_LOG</a:t>
            </a:r>
          </a:p>
          <a:p>
            <a:pPr>
              <a:buAutoNum type="arabicPeriod"/>
            </a:pPr>
            <a:endParaRPr lang="en-US" altLang="ko-KR" i="0" dirty="0"/>
          </a:p>
          <a:p>
            <a:pPr>
              <a:buAutoNum type="arabicPeriod"/>
            </a:pPr>
            <a:endParaRPr lang="en-US" altLang="ko-KR" i="0" dirty="0"/>
          </a:p>
          <a:p>
            <a:pPr>
              <a:buAutoNum type="arabicPeriod"/>
            </a:pPr>
            <a:endParaRPr lang="en-US" altLang="ko-KR" i="0" dirty="0"/>
          </a:p>
          <a:p>
            <a:pPr>
              <a:buAutoNum type="arabicPeriod"/>
            </a:pPr>
            <a:r>
              <a:rPr lang="ko-KR" altLang="en-US" i="0" dirty="0"/>
              <a:t>바닷가 여행하기 좋은 여행지</a:t>
            </a:r>
            <a:endParaRPr lang="en-US" altLang="ko-KR" i="0" dirty="0"/>
          </a:p>
          <a:p>
            <a:pPr>
              <a:buAutoNum type="arabicPeriod"/>
            </a:pPr>
            <a:endParaRPr lang="en-US" altLang="ko-KR" i="0" dirty="0"/>
          </a:p>
          <a:p>
            <a:pPr>
              <a:buAutoNum type="arabicPeriod"/>
            </a:pPr>
            <a:endParaRPr lang="en-US" altLang="ko-KR" i="0" dirty="0"/>
          </a:p>
          <a:p>
            <a:pPr>
              <a:buAutoNum type="arabicPeriod"/>
            </a:pPr>
            <a:endParaRPr lang="en-US" altLang="ko-KR" i="0" dirty="0"/>
          </a:p>
          <a:p>
            <a:pPr>
              <a:buAutoNum type="arabicPeriod"/>
            </a:pPr>
            <a:r>
              <a:rPr lang="ko-KR" altLang="en-US" i="0" dirty="0"/>
              <a:t>바닷가 데이트 코스</a:t>
            </a:r>
            <a:endParaRPr lang="en-US" altLang="ko-KR" i="0" dirty="0"/>
          </a:p>
          <a:p>
            <a:pPr>
              <a:buAutoNum type="arabicPeriod"/>
            </a:pPr>
            <a:endParaRPr lang="en-US" altLang="ko-KR" i="0" dirty="0"/>
          </a:p>
          <a:p>
            <a:pPr>
              <a:buAutoNum type="arabicPeriod"/>
            </a:pPr>
            <a:endParaRPr lang="en-US" altLang="ko-KR" i="0" dirty="0"/>
          </a:p>
          <a:p>
            <a:pPr>
              <a:buAutoNum type="arabicPeriod"/>
            </a:pPr>
            <a:endParaRPr lang="en-US" altLang="ko-KR" i="0" dirty="0"/>
          </a:p>
          <a:p>
            <a:pPr>
              <a:buAutoNum type="arabicPeriod"/>
            </a:pPr>
            <a:r>
              <a:rPr lang="ko-KR" altLang="en-US" i="0" dirty="0"/>
              <a:t>맛집 투어 영상</a:t>
            </a:r>
            <a:endParaRPr lang="en-US" altLang="ko-KR" i="0" dirty="0"/>
          </a:p>
          <a:p>
            <a:pPr>
              <a:buAutoNum type="arabicPeriod"/>
            </a:pPr>
            <a:endParaRPr lang="en-US" altLang="ko-KR" i="0" dirty="0"/>
          </a:p>
          <a:p>
            <a:pPr>
              <a:buAutoNum type="arabicPeriod"/>
            </a:pPr>
            <a:endParaRPr lang="en-US" altLang="ko-KR" i="0" dirty="0"/>
          </a:p>
          <a:p>
            <a:pPr>
              <a:buAutoNum type="arabicPeriod"/>
            </a:pPr>
            <a:endParaRPr lang="en-US" altLang="ko-KR" i="0" dirty="0"/>
          </a:p>
          <a:p>
            <a:pPr>
              <a:buAutoNum type="arabicPeriod"/>
            </a:pPr>
            <a:r>
              <a:rPr lang="ko-KR" altLang="en-US" i="0" dirty="0"/>
              <a:t>휴가철 여행지 추천</a:t>
            </a:r>
          </a:p>
        </p:txBody>
      </p:sp>
    </p:spTree>
    <p:extLst>
      <p:ext uri="{BB962C8B-B14F-4D97-AF65-F5344CB8AC3E}">
        <p14:creationId xmlns:p14="http://schemas.microsoft.com/office/powerpoint/2010/main" val="1958429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6"/>
          <p:cNvSpPr txBox="1">
            <a:spLocks/>
          </p:cNvSpPr>
          <p:nvPr/>
        </p:nvSpPr>
        <p:spPr>
          <a:xfrm>
            <a:off x="323528" y="4005064"/>
            <a:ext cx="3096344" cy="1390019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3500" kern="120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  <a:cs typeface="+mj-cs"/>
              </a:defRPr>
            </a:lvl1pPr>
          </a:lstStyle>
          <a:p>
            <a:pPr algn="ctr"/>
            <a:r>
              <a:rPr lang="ko-KR" altLang="en-US" sz="4400" b="1" spc="-150" dirty="0">
                <a:solidFill>
                  <a:srgbClr val="CCFF00"/>
                </a:solidFill>
              </a:rPr>
              <a:t>스토리보드</a:t>
            </a:r>
            <a:endParaRPr lang="en-US" altLang="ko-KR" sz="4400" b="1" spc="-150" dirty="0">
              <a:solidFill>
                <a:srgbClr val="CCFF00"/>
              </a:solidFill>
            </a:endParaRPr>
          </a:p>
          <a:p>
            <a:pPr algn="ctr"/>
            <a:r>
              <a:rPr lang="en-US" altLang="ko-KR" sz="2800" spc="-150" dirty="0">
                <a:solidFill>
                  <a:srgbClr val="045EDD"/>
                </a:solidFill>
              </a:rPr>
              <a:t>Story board</a:t>
            </a:r>
            <a:endParaRPr lang="en-US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539552" y="4293096"/>
            <a:ext cx="4248472" cy="2232248"/>
          </a:xfrm>
        </p:spPr>
        <p:txBody>
          <a:bodyPr>
            <a:normAutofit/>
          </a:bodyPr>
          <a:lstStyle/>
          <a:p>
            <a:r>
              <a:rPr lang="ko-KR" altLang="en-US" i="0" dirty="0"/>
              <a:t>기차에 타는 모습과 </a:t>
            </a:r>
            <a:endParaRPr lang="en-US" altLang="ko-KR" i="0" dirty="0"/>
          </a:p>
          <a:p>
            <a:r>
              <a:rPr lang="ko-KR" altLang="en-US" i="0" dirty="0"/>
              <a:t>기차에서 내리는 모습을 창문에서 보이게 </a:t>
            </a:r>
            <a:endParaRPr lang="en-US" altLang="ko-KR" i="0" dirty="0"/>
          </a:p>
          <a:p>
            <a:r>
              <a:rPr lang="ko-KR" altLang="en-US" i="0" dirty="0"/>
              <a:t>담아서 </a:t>
            </a:r>
            <a:r>
              <a:rPr lang="ko-KR" altLang="en-US" i="0" dirty="0" err="1"/>
              <a:t>인트로</a:t>
            </a:r>
            <a:r>
              <a:rPr lang="ko-KR" altLang="en-US" i="0" dirty="0"/>
              <a:t> 장면을 담아낸다</a:t>
            </a:r>
            <a:r>
              <a:rPr lang="en-US" altLang="ko-KR" i="0" dirty="0"/>
              <a:t>.</a:t>
            </a:r>
          </a:p>
          <a:p>
            <a:endParaRPr lang="en-US" altLang="ko-KR" i="0" dirty="0"/>
          </a:p>
          <a:p>
            <a:r>
              <a:rPr lang="en-US" altLang="ko-KR" i="0" dirty="0"/>
              <a:t>Music.  Brown Eyed Girls - </a:t>
            </a:r>
            <a:r>
              <a:rPr lang="ko-KR" altLang="en-US" i="0" dirty="0"/>
              <a:t>오아시스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0070C0"/>
                </a:solidFill>
              </a:rPr>
              <a:t>Scene#1&amp;#2</a:t>
            </a:r>
            <a:endParaRPr lang="ko-KR" altLang="en-US" dirty="0"/>
          </a:p>
        </p:txBody>
      </p:sp>
      <p:sp>
        <p:nvSpPr>
          <p:cNvPr id="4" name="내용 개체 틀 5">
            <a:extLst>
              <a:ext uri="{FF2B5EF4-FFF2-40B4-BE49-F238E27FC236}">
                <a16:creationId xmlns:a16="http://schemas.microsoft.com/office/drawing/2014/main" id="{E0D9208D-3371-C8DE-EA91-76D0D20C1EFB}"/>
              </a:ext>
            </a:extLst>
          </p:cNvPr>
          <p:cNvSpPr txBox="1">
            <a:spLocks/>
          </p:cNvSpPr>
          <p:nvPr/>
        </p:nvSpPr>
        <p:spPr>
          <a:xfrm>
            <a:off x="5292080" y="1772816"/>
            <a:ext cx="3686952" cy="1800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bg2">
                    <a:lumMod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i="0" dirty="0"/>
              <a:t>기차가 지나가는 모습을 먼저 </a:t>
            </a:r>
            <a:endParaRPr lang="en-US" altLang="ko-KR" i="0" dirty="0"/>
          </a:p>
          <a:p>
            <a:r>
              <a:rPr lang="ko-KR" altLang="en-US" i="0" dirty="0" err="1"/>
              <a:t>익스트림</a:t>
            </a:r>
            <a:r>
              <a:rPr lang="ko-KR" altLang="en-US" i="0" dirty="0"/>
              <a:t> </a:t>
            </a:r>
            <a:r>
              <a:rPr lang="ko-KR" altLang="en-US" i="0" dirty="0" err="1"/>
              <a:t>롱샷</a:t>
            </a:r>
            <a:r>
              <a:rPr lang="en-US" altLang="ko-KR" i="0" dirty="0"/>
              <a:t>(E.L.S)</a:t>
            </a:r>
            <a:endParaRPr lang="ko-KR" altLang="en-US" i="0" dirty="0"/>
          </a:p>
          <a:p>
            <a:r>
              <a:rPr lang="ko-KR" altLang="en-US" i="0" dirty="0"/>
              <a:t>기차에 타는 모습 </a:t>
            </a:r>
            <a:r>
              <a:rPr lang="en-US" altLang="ko-KR" i="0" dirty="0"/>
              <a:t>1</a:t>
            </a:r>
            <a:r>
              <a:rPr lang="ko-KR" altLang="en-US" i="0" dirty="0"/>
              <a:t>인칭으로 촬영 </a:t>
            </a:r>
            <a:endParaRPr lang="en-US" altLang="ko-KR" i="0" dirty="0"/>
          </a:p>
          <a:p>
            <a:r>
              <a:rPr lang="ko-KR" altLang="en-US" i="0" dirty="0"/>
              <a:t>기차에 탄 후 </a:t>
            </a:r>
            <a:r>
              <a:rPr lang="en-US" altLang="ko-KR" i="0" dirty="0"/>
              <a:t>1</a:t>
            </a:r>
            <a:r>
              <a:rPr lang="ko-KR" altLang="en-US" i="0" dirty="0"/>
              <a:t>인칭으로 창문을 향해 </a:t>
            </a:r>
            <a:endParaRPr lang="en-US" altLang="ko-KR" i="0" dirty="0"/>
          </a:p>
          <a:p>
            <a:r>
              <a:rPr lang="ko-KR" altLang="en-US" i="0" dirty="0"/>
              <a:t>찍은 장면이 줌인 되고 창문을 통해 </a:t>
            </a:r>
            <a:endParaRPr lang="en-US" altLang="ko-KR" i="0" dirty="0"/>
          </a:p>
          <a:p>
            <a:r>
              <a:rPr lang="ko-KR" altLang="en-US" i="0" dirty="0"/>
              <a:t>밖으로 나가면서 포항 도착하는 곳에서 컷</a:t>
            </a:r>
          </a:p>
        </p:txBody>
      </p:sp>
      <p:pic>
        <p:nvPicPr>
          <p:cNvPr id="1030" name="Picture 6" descr="54시간, 3천㎞ 달린다고?”... 세계 최장 종단열차 타는 이곳 - 매일경제">
            <a:extLst>
              <a:ext uri="{FF2B5EF4-FFF2-40B4-BE49-F238E27FC236}">
                <a16:creationId xmlns:a16="http://schemas.microsoft.com/office/drawing/2014/main" id="{0490B58A-2E21-BB8A-E776-3BF865266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97" y="1124744"/>
            <a:ext cx="2458058" cy="163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ourist Entering Train Firstperson View Pov Stock Footage Video (100%  Royalty-free) 4255556 | Shutterstock">
            <a:extLst>
              <a:ext uri="{FF2B5EF4-FFF2-40B4-BE49-F238E27FC236}">
                <a16:creationId xmlns:a16="http://schemas.microsoft.com/office/drawing/2014/main" id="{853C1BFF-31C3-1631-3810-18EA6B81D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47" y="2513831"/>
            <a:ext cx="2661820" cy="149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4" descr="View from the Train Window Stock Photo by ©IgorBukhlin 100900116">
            <a:extLst>
              <a:ext uri="{FF2B5EF4-FFF2-40B4-BE49-F238E27FC236}">
                <a16:creationId xmlns:a16="http://schemas.microsoft.com/office/drawing/2014/main" id="{018FA017-E96A-59FB-9615-E9CEA55992B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040" name="Picture 16" descr="4,000+ Train Window City View Stock Photos, Pictures &amp; Royalty-Free Images  - iStock">
            <a:extLst>
              <a:ext uri="{FF2B5EF4-FFF2-40B4-BE49-F238E27FC236}">
                <a16:creationId xmlns:a16="http://schemas.microsoft.com/office/drawing/2014/main" id="{B19C9B00-8190-0A78-6884-ACBEFFA9B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571" y="1530492"/>
            <a:ext cx="2698626" cy="179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18" descr="View looking out of train window at commuters on railway station platform  Stock Photo - Alamy">
            <a:extLst>
              <a:ext uri="{FF2B5EF4-FFF2-40B4-BE49-F238E27FC236}">
                <a16:creationId xmlns:a16="http://schemas.microsoft.com/office/drawing/2014/main" id="{A6B668DA-2FA0-08F9-8DC5-CEC51C0CB6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034" name="Picture 10" descr="Businessman getting off train - Stock Image - F021/6259 - Science Photo  Library">
            <a:extLst>
              <a:ext uri="{FF2B5EF4-FFF2-40B4-BE49-F238E27FC236}">
                <a16:creationId xmlns:a16="http://schemas.microsoft.com/office/drawing/2014/main" id="{E5CD0731-4EB4-E04B-E3A3-45610C2E4B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892" y="3644349"/>
            <a:ext cx="2404944" cy="1602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F3709CE2-BA7E-ABDB-C25B-96710EF796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88" y="4757127"/>
            <a:ext cx="2861667" cy="195253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회색조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사용자 지정 1">
      <a:majorFont>
        <a:latin typeface="Calibri"/>
        <a:ea typeface="맑은 고딕"/>
        <a:cs typeface=""/>
      </a:majorFont>
      <a:minorFont>
        <a:latin typeface="Calibri Light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12104</TotalTime>
  <Words>592</Words>
  <Application>Microsoft Office PowerPoint</Application>
  <PresentationFormat>화면 슬라이드 쇼(4:3)</PresentationFormat>
  <Paragraphs>147</Paragraphs>
  <Slides>15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3" baseType="lpstr">
      <vt:lpstr>굴림체</vt:lpstr>
      <vt:lpstr>HY바다M</vt:lpstr>
      <vt:lpstr>Arial</vt:lpstr>
      <vt:lpstr>Calibri</vt:lpstr>
      <vt:lpstr>Calibri Light</vt:lpstr>
      <vt:lpstr>Archivo Black</vt:lpstr>
      <vt:lpstr>맑은 고딕</vt:lpstr>
      <vt:lpstr>Office 테마</vt:lpstr>
      <vt:lpstr>Sea Story</vt:lpstr>
      <vt:lpstr>PowerPoint 프레젠테이션</vt:lpstr>
      <vt:lpstr>PowerPoint 프레젠테이션</vt:lpstr>
      <vt:lpstr>콘텐츠 세부계획</vt:lpstr>
      <vt:lpstr>기대효과/기획의도</vt:lpstr>
      <vt:lpstr>키 카피/키 비주얼</vt:lpstr>
      <vt:lpstr>콘텐츠 개요</vt:lpstr>
      <vt:lpstr>PowerPoint 프레젠테이션</vt:lpstr>
      <vt:lpstr>Scene#1&amp;#2</vt:lpstr>
      <vt:lpstr>Scene#3&amp;#4</vt:lpstr>
      <vt:lpstr>Scene#5&amp;#6</vt:lpstr>
      <vt:lpstr>Scene#7&amp;#8</vt:lpstr>
      <vt:lpstr>Scene#9&amp;#10</vt:lpstr>
      <vt:lpstr>Scene#11</vt:lpstr>
      <vt:lpstr>THANK YOU</vt:lpstr>
    </vt:vector>
  </TitlesOfParts>
  <Manager>Slide Members</Manager>
  <Company>YESFORM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Members</dc:title>
  <dc:subject>Powerpoint Templates , Diagram, Chart, Google slides, Keynote</dc:subject>
  <dc:creator>Slide Members by HS.SEO</dc:creator>
  <cp:keywords>SlideMembers, ppt, PPT Templates, Presentation, Diagram, Chart, Yesform, Google slides, Keynote, Free Slides</cp:keywords>
  <dc:description>The copyright of this document is at Slide Members. Unauthorized copying may result in legal sanctions.</dc:description>
  <cp:lastModifiedBy>USER</cp:lastModifiedBy>
  <cp:revision>11</cp:revision>
  <dcterms:created xsi:type="dcterms:W3CDTF">2010-02-01T08:03:16Z</dcterms:created>
  <dcterms:modified xsi:type="dcterms:W3CDTF">2023-06-16T00:14:58Z</dcterms:modified>
  <cp:category>www.slidemembers.com</cp:category>
</cp:coreProperties>
</file>