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1" r:id="rId5"/>
    <p:sldId id="262" r:id="rId6"/>
    <p:sldId id="260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15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54B5A6-B229-7168-93A1-C57CC6C3F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C97203B-7CC3-8937-DBE0-D06E0C1E98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32AD80B-B083-FED7-4A68-E752727EB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08DA19D-C51D-386B-1746-4FD0581EC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2DB83B7-7059-601B-1A57-13A800463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9363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E36C41-5971-4154-0867-1D07C8BC8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0AACB4B-9D54-78E5-7AA4-C8DF40F6B0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FFA84B5-853D-06B5-D032-B50F5B352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1F9CE80-C746-A2CF-87AB-339279A77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D5CE062-5225-FDD0-67D8-C7BC6B549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175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2BAFE3-AF94-2432-7972-32EEAD53A4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623DC79-9316-E9C1-629A-F5A235AD57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9520B8C-6A55-7ECF-27D6-6DC311EFB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044FD33-3A80-049B-B1FC-CCD53DBED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B684BA8-50EF-0FC7-7D0B-7C3EDFE54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688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FC27D4-54CE-6EC7-31BD-FE55A1DB9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F9D3E9-F1CF-CA96-C91B-40C537DF64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C36083B-7526-72B6-DF22-6E66DEC06C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D65D947-43FE-2F2A-18AD-0D55915C6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BEF26F1-96BC-A4F9-1AA3-816A07D37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C82D34E-74DA-F50F-2551-211DE098C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7510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841D77-A143-77C8-85BA-F01C4F62F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E81A062-B76B-19DC-2A22-DFF8A643AA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CAEF662-DE20-21EC-659F-EB194B550B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2015783-B3AE-A3C4-F82A-CC51D92407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381B199-118E-6950-FD3F-1FDBA2F913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8EFEE2D-7693-3EE2-9D25-680513FFC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DED9686-CB4F-8965-0253-4EDF3B4AE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26E28D3-25BD-FE8D-5280-635211FF3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4377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28D56C-D4E7-BCB5-88AB-B70A7F513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F4D2656-0336-913B-AB39-1F97C4938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E6E3D95-5DDE-2168-CE11-3EA40D6BC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5EAE228-9D06-F44C-1719-4A280068C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3239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1AC90E1-2247-ADD3-2BB1-CC03D1380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13E1D75-FAD0-1EFC-7309-7B790C04E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2C22CAF-DD6C-5A79-6DC7-CD25340E9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8885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E03741-B7BA-D2BF-987E-E49234798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96F878C-16FD-BF3C-012E-D697032351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DFD8A7B-AECB-D4A6-42F4-151571B68F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9CDEEA8-7FD9-C6E8-D810-C0E867219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353FB1F-BD0B-1ECE-7AAE-8FA187395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AF0E387-809E-DC1A-966E-BE05BA3D3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8158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105EBF-219E-9E1C-5EA0-F3EC7804B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A9A997C-6BBD-FC41-D50C-A547BCEA35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E00F659-6874-1C00-DDB8-5A890597F7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6B7DB96-143D-FF4F-BD19-95092D692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B5CE075-7846-2E84-5A4E-65D6A5C04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AF0D91D-09F6-D8E5-1B8E-7C0DA8899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148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97FC2E-1A5A-38AC-6AAD-69ABAE0D4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4D60596-7646-0271-66D8-8DC2D640E8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D37BBAD-19D5-B78D-98DE-24081C952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78F3328-CA6C-A5D1-9DC8-2103C6FF5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ACCD135-689B-D41A-0EF4-3E5A6B4E4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5317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1ECC17A-B050-618B-6EAA-E4941D0E22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6698998-6899-1B02-3FED-631C33F906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798B171-9A75-5A18-9C4D-9DFFB9FAA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3D5F9-C87E-4002-AF01-6CA048A0A698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38BD554-73F8-3F77-F15F-1C32C6687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7275F79-2010-F9C3-145C-8AFD60C65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8574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B31AF39-7EBA-F0E9-A576-19B71D4AB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CD6177B-CF41-D48D-350A-3D8CDAA68B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5AAEC9A-E0FD-8977-D6F5-DB07446C32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53D5F9-C87E-4002-AF01-6CA048A0A698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354CD9-3A69-452D-BB9A-1D45C622AB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86872B7-3B88-4732-56C7-2ECA2F4F47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A02D4-79CF-4E75-8C9D-A078915B44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9810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4158B0-6504-F5EF-F4BD-D18EE7605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Title</a:t>
            </a:r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FE6540-9039-506C-4D97-C494081B2ED6}"/>
              </a:ext>
            </a:extLst>
          </p:cNvPr>
          <p:cNvSpPr txBox="1"/>
          <p:nvPr/>
        </p:nvSpPr>
        <p:spPr>
          <a:xfrm>
            <a:off x="985652" y="1690688"/>
            <a:ext cx="3307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가</a:t>
            </a:r>
            <a:r>
              <a:rPr lang="en-US" altLang="ko-KR" dirty="0" err="1"/>
              <a:t>oF</a:t>
            </a:r>
            <a:r>
              <a:rPr lang="ko-KR" altLang="en-US" dirty="0"/>
              <a:t>에 왜 </a:t>
            </a:r>
            <a:r>
              <a:rPr lang="en-US" altLang="ko-KR" dirty="0"/>
              <a:t>‘</a:t>
            </a:r>
            <a:r>
              <a:rPr lang="ko-KR" altLang="en-US" dirty="0"/>
              <a:t>가야</a:t>
            </a:r>
            <a:r>
              <a:rPr lang="en-US" altLang="ko-KR" dirty="0"/>
              <a:t>＇</a:t>
            </a:r>
            <a:r>
              <a:rPr lang="ko-KR" altLang="en-US" dirty="0"/>
              <a:t>함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5222535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19A035-C3AA-C1F9-89BB-EF1274421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intro</a:t>
            </a:r>
            <a:endParaRPr lang="ko-KR" altLang="en-US" dirty="0"/>
          </a:p>
        </p:txBody>
      </p:sp>
      <p:pic>
        <p:nvPicPr>
          <p:cNvPr id="1026" name="Picture 2" descr="자동차-멋지게 잘 타고 잘 내리는 법 : 네이버 블로그">
            <a:extLst>
              <a:ext uri="{FF2B5EF4-FFF2-40B4-BE49-F238E27FC236}">
                <a16:creationId xmlns:a16="http://schemas.microsoft.com/office/drawing/2014/main" id="{C8B759A7-4CEA-46EF-D212-FB84EFF142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714500"/>
            <a:ext cx="58293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ED38D78E-B02E-4B4D-0B40-E68B705156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684515"/>
              </p:ext>
            </p:extLst>
          </p:nvPr>
        </p:nvGraphicFramePr>
        <p:xfrm>
          <a:off x="6935190" y="1937874"/>
          <a:ext cx="3580410" cy="1188720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971581">
                <a:tc>
                  <a:txBody>
                    <a:bodyPr/>
                    <a:lstStyle/>
                    <a:p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r>
                        <a:rPr lang="ko-KR" altLang="en-US" dirty="0"/>
                        <a:t>출연자들이 촬영 시간에 맞춰서</a:t>
                      </a:r>
                      <a:endParaRPr lang="en-US" altLang="ko-KR" dirty="0"/>
                    </a:p>
                    <a:p>
                      <a:r>
                        <a:rPr lang="en-US" altLang="ko-KR" dirty="0"/>
                        <a:t>‘</a:t>
                      </a:r>
                      <a:r>
                        <a:rPr lang="ko-KR" altLang="en-US" dirty="0" err="1"/>
                        <a:t>함안말이산고분군</a:t>
                      </a:r>
                      <a:r>
                        <a:rPr lang="en-US" altLang="ko-KR" dirty="0"/>
                        <a:t>’</a:t>
                      </a:r>
                      <a:r>
                        <a:rPr lang="ko-KR" altLang="en-US" dirty="0"/>
                        <a:t>에 도착하는 장면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A0D0E143-DA64-B946-8C3F-0F49AB9D19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6846888"/>
              </p:ext>
            </p:extLst>
          </p:nvPr>
        </p:nvGraphicFramePr>
        <p:xfrm>
          <a:off x="6935190" y="3590306"/>
          <a:ext cx="3580410" cy="1463040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100940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출연자 마다 한 화면으로 구성</a:t>
                      </a:r>
                      <a:endParaRPr lang="en-US" altLang="ko-KR" dirty="0"/>
                    </a:p>
                    <a:p>
                      <a:pPr latinLnBrk="1"/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누구인지에 대한 설명을 출연진 옆에 자막으로 띄움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1D85A4C-6B30-4D7F-204E-79B85EDCA8EE}"/>
              </a:ext>
            </a:extLst>
          </p:cNvPr>
          <p:cNvSpPr txBox="1"/>
          <p:nvPr/>
        </p:nvSpPr>
        <p:spPr>
          <a:xfrm>
            <a:off x="979714" y="5421086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30</a:t>
            </a:r>
            <a:r>
              <a:rPr lang="ko-KR" altLang="en-US" dirty="0"/>
              <a:t>초</a:t>
            </a:r>
          </a:p>
        </p:txBody>
      </p:sp>
    </p:spTree>
    <p:extLst>
      <p:ext uri="{BB962C8B-B14F-4D97-AF65-F5344CB8AC3E}">
        <p14:creationId xmlns:p14="http://schemas.microsoft.com/office/powerpoint/2010/main" val="11098938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D2ED8A-0F48-697E-9207-3B7D12949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seen1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D0E7390-519B-0AC2-D3B2-9204CEC8BB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3105"/>
          <a:stretch/>
        </p:blipFill>
        <p:spPr>
          <a:xfrm>
            <a:off x="838200" y="1497529"/>
            <a:ext cx="5685931" cy="3094638"/>
          </a:xfrm>
          <a:prstGeom prst="rect">
            <a:avLst/>
          </a:prstGeom>
        </p:spPr>
      </p:pic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441F3D1-379D-F4E8-5309-0DB17371E3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910270"/>
              </p:ext>
            </p:extLst>
          </p:nvPr>
        </p:nvGraphicFramePr>
        <p:xfrm>
          <a:off x="6905502" y="1497529"/>
          <a:ext cx="3580410" cy="971581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971581">
                <a:tc>
                  <a:txBody>
                    <a:bodyPr/>
                    <a:lstStyle/>
                    <a:p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r>
                        <a:rPr lang="ko-KR" altLang="en-US" dirty="0"/>
                        <a:t>출연진이 촬영 장소에 모여 자기소개를 하는 장면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57EA1E39-C58B-89FC-EF2A-B60E0BD76F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1140925"/>
              </p:ext>
            </p:extLst>
          </p:nvPr>
        </p:nvGraphicFramePr>
        <p:xfrm>
          <a:off x="6905502" y="3115723"/>
          <a:ext cx="3580410" cy="971581"/>
        </p:xfrm>
        <a:graphic>
          <a:graphicData uri="http://schemas.openxmlformats.org/drawingml/2006/table">
            <a:tbl>
              <a:tblPr/>
              <a:tblGrid>
                <a:gridCol w="3580410">
                  <a:extLst>
                    <a:ext uri="{9D8B030D-6E8A-4147-A177-3AD203B41FA5}">
                      <a16:colId xmlns:a16="http://schemas.microsoft.com/office/drawing/2014/main" val="1591648873"/>
                    </a:ext>
                  </a:extLst>
                </a:gridCol>
              </a:tblGrid>
              <a:tr h="971581">
                <a:tc>
                  <a:txBody>
                    <a:bodyPr/>
                    <a:lstStyle/>
                    <a:p>
                      <a:r>
                        <a:rPr lang="ko-KR" altLang="en-US" dirty="0"/>
                        <a:t>화면 구성</a:t>
                      </a:r>
                      <a:endParaRPr lang="en-US" altLang="ko-KR" dirty="0"/>
                    </a:p>
                    <a:p>
                      <a:r>
                        <a:rPr lang="ko-KR" altLang="en-US" dirty="0"/>
                        <a:t>출연진의 상반신 만을 화면에 보이게</a:t>
                      </a:r>
                      <a:r>
                        <a:rPr lang="en-US" altLang="ko-KR" dirty="0"/>
                        <a:t> </a:t>
                      </a:r>
                      <a:r>
                        <a:rPr lang="ko-KR" altLang="en-US" dirty="0" err="1"/>
                        <a:t>미디엄</a:t>
                      </a:r>
                      <a:r>
                        <a:rPr lang="ko-KR" altLang="en-US" dirty="0"/>
                        <a:t> 샷으로 영상을 촬영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27367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1C60213-5F2C-F47B-6FDB-3DCABDC00612}"/>
              </a:ext>
            </a:extLst>
          </p:cNvPr>
          <p:cNvSpPr txBox="1"/>
          <p:nvPr/>
        </p:nvSpPr>
        <p:spPr>
          <a:xfrm>
            <a:off x="838200" y="4839195"/>
            <a:ext cx="3870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</a:t>
            </a:r>
            <a:r>
              <a:rPr lang="ko-KR" altLang="en-US" dirty="0"/>
              <a:t>분</a:t>
            </a:r>
            <a:r>
              <a:rPr lang="en-US" altLang="ko-KR" dirty="0"/>
              <a:t>~2</a:t>
            </a:r>
            <a:r>
              <a:rPr lang="ko-KR" altLang="en-US" dirty="0"/>
              <a:t>분</a:t>
            </a:r>
            <a:r>
              <a:rPr lang="en-US" altLang="ko-KR" dirty="0"/>
              <a:t>	  (</a:t>
            </a:r>
            <a:r>
              <a:rPr lang="ko-KR" altLang="en-US" dirty="0"/>
              <a:t>활기찬 분위기의 </a:t>
            </a:r>
            <a:r>
              <a:rPr lang="ko-KR" altLang="en-US" dirty="0" err="1"/>
              <a:t>배경음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49785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AFC5F7-5207-3492-5915-B6E0B08B4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seen2</a:t>
            </a:r>
            <a:endParaRPr lang="ko-KR" altLang="en-US" dirty="0"/>
          </a:p>
        </p:txBody>
      </p:sp>
      <p:pic>
        <p:nvPicPr>
          <p:cNvPr id="2050" name="Picture 2" descr="사진">
            <a:extLst>
              <a:ext uri="{FF2B5EF4-FFF2-40B4-BE49-F238E27FC236}">
                <a16:creationId xmlns:a16="http://schemas.microsoft.com/office/drawing/2014/main" id="{7904B70E-E832-94C3-63ED-96A7DAE3F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49408"/>
            <a:ext cx="6393378" cy="359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0C1CB55-C360-4A11-672F-765DDFC82B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162924"/>
              </p:ext>
            </p:extLst>
          </p:nvPr>
        </p:nvGraphicFramePr>
        <p:xfrm>
          <a:off x="7607135" y="1449408"/>
          <a:ext cx="3746665" cy="1038473"/>
        </p:xfrm>
        <a:graphic>
          <a:graphicData uri="http://schemas.openxmlformats.org/drawingml/2006/table">
            <a:tbl>
              <a:tblPr/>
              <a:tblGrid>
                <a:gridCol w="3746665">
                  <a:extLst>
                    <a:ext uri="{9D8B030D-6E8A-4147-A177-3AD203B41FA5}">
                      <a16:colId xmlns:a16="http://schemas.microsoft.com/office/drawing/2014/main" val="725407835"/>
                    </a:ext>
                  </a:extLst>
                </a:gridCol>
              </a:tblGrid>
              <a:tr h="103847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앞에서 오늘의 </a:t>
                      </a:r>
                      <a:r>
                        <a:rPr lang="ko-KR" altLang="en-US" dirty="0" err="1"/>
                        <a:t>촬영주제에대한</a:t>
                      </a:r>
                      <a:r>
                        <a:rPr lang="ko-KR" altLang="en-US" dirty="0"/>
                        <a:t> 설명을 듣는 장면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5809075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21EC956C-37B9-9BFC-31CE-963D278C9B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365449"/>
              </p:ext>
            </p:extLst>
          </p:nvPr>
        </p:nvGraphicFramePr>
        <p:xfrm>
          <a:off x="7618021" y="3253839"/>
          <a:ext cx="3782291" cy="1188720"/>
        </p:xfrm>
        <a:graphic>
          <a:graphicData uri="http://schemas.openxmlformats.org/drawingml/2006/table">
            <a:tbl>
              <a:tblPr/>
              <a:tblGrid>
                <a:gridCol w="3782291">
                  <a:extLst>
                    <a:ext uri="{9D8B030D-6E8A-4147-A177-3AD203B41FA5}">
                      <a16:colId xmlns:a16="http://schemas.microsoft.com/office/drawing/2014/main" val="223737528"/>
                    </a:ext>
                  </a:extLst>
                </a:gridCol>
              </a:tblGrid>
              <a:tr h="100346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전체를 찍고 제작진이 설명하는 장면을 촬영</a:t>
                      </a:r>
                      <a:r>
                        <a:rPr lang="en-US" altLang="ko-KR" dirty="0"/>
                        <a:t>. </a:t>
                      </a:r>
                      <a:r>
                        <a:rPr lang="ko-KR" altLang="en-US" dirty="0"/>
                        <a:t>주제는 자막으로 띄워 이해를 도움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824121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E90F120-C59B-FE27-679A-62FE026C6303}"/>
              </a:ext>
            </a:extLst>
          </p:cNvPr>
          <p:cNvSpPr txBox="1"/>
          <p:nvPr/>
        </p:nvSpPr>
        <p:spPr>
          <a:xfrm>
            <a:off x="838200" y="5248894"/>
            <a:ext cx="3894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</a:t>
            </a:r>
            <a:r>
              <a:rPr lang="ko-KR" altLang="en-US" dirty="0"/>
              <a:t>분</a:t>
            </a:r>
            <a:r>
              <a:rPr lang="en-US" altLang="ko-KR" dirty="0"/>
              <a:t>~2</a:t>
            </a:r>
            <a:r>
              <a:rPr lang="ko-KR" altLang="en-US" dirty="0"/>
              <a:t>분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82343C8B-E0B0-6FB9-57B3-18E533469E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81069"/>
              </p:ext>
            </p:extLst>
          </p:nvPr>
        </p:nvGraphicFramePr>
        <p:xfrm>
          <a:off x="7654635" y="4737636"/>
          <a:ext cx="3651663" cy="1463040"/>
        </p:xfrm>
        <a:graphic>
          <a:graphicData uri="http://schemas.openxmlformats.org/drawingml/2006/table">
            <a:tbl>
              <a:tblPr/>
              <a:tblGrid>
                <a:gridCol w="3651663">
                  <a:extLst>
                    <a:ext uri="{9D8B030D-6E8A-4147-A177-3AD203B41FA5}">
                      <a16:colId xmlns:a16="http://schemas.microsoft.com/office/drawing/2014/main" val="1196305634"/>
                    </a:ext>
                  </a:extLst>
                </a:gridCol>
              </a:tblGrid>
              <a:tr h="134191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구체적내용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내부에 제작진을 찾아 문제를 맞추어 다음장소에 대한 힌트를 알고서 다음 지역으로 간다</a:t>
                      </a:r>
                      <a:r>
                        <a:rPr lang="en-US" altLang="ko-KR" dirty="0"/>
                        <a:t>.</a:t>
                      </a:r>
                    </a:p>
                    <a:p>
                      <a:pPr latinLnBrk="1"/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76430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1343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ABC5E2-8B51-3CA4-4566-2EBC06338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seen3</a:t>
            </a:r>
            <a:endParaRPr lang="ko-KR" altLang="en-US" dirty="0"/>
          </a:p>
        </p:txBody>
      </p:sp>
      <p:pic>
        <p:nvPicPr>
          <p:cNvPr id="4098" name="Picture 2" descr="사진">
            <a:extLst>
              <a:ext uri="{FF2B5EF4-FFF2-40B4-BE49-F238E27FC236}">
                <a16:creationId xmlns:a16="http://schemas.microsoft.com/office/drawing/2014/main" id="{2AEBD064-D098-F365-9E7C-145136D0D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13782"/>
            <a:ext cx="6477000" cy="363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6F501FC7-ECB4-BE16-C208-DE11FB8EC9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9472588"/>
              </p:ext>
            </p:extLst>
          </p:nvPr>
        </p:nvGraphicFramePr>
        <p:xfrm>
          <a:off x="7766463" y="1413782"/>
          <a:ext cx="3651662" cy="754083"/>
        </p:xfrm>
        <a:graphic>
          <a:graphicData uri="http://schemas.openxmlformats.org/drawingml/2006/table">
            <a:tbl>
              <a:tblPr/>
              <a:tblGrid>
                <a:gridCol w="3651662">
                  <a:extLst>
                    <a:ext uri="{9D8B030D-6E8A-4147-A177-3AD203B41FA5}">
                      <a16:colId xmlns:a16="http://schemas.microsoft.com/office/drawing/2014/main" val="344087595"/>
                    </a:ext>
                  </a:extLst>
                </a:gridCol>
              </a:tblGrid>
              <a:tr h="75408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출연진이 박물관 안으로 </a:t>
                      </a:r>
                      <a:r>
                        <a:rPr lang="ko-KR" altLang="en-US" dirty="0" err="1"/>
                        <a:t>들어감</a:t>
                      </a:r>
                      <a:endParaRPr lang="ko-KR" altLang="en-US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1113873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0C0FA54F-5CF3-BD0A-FAB7-346FE92E1B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549536"/>
              </p:ext>
            </p:extLst>
          </p:nvPr>
        </p:nvGraphicFramePr>
        <p:xfrm>
          <a:off x="7766463" y="2677885"/>
          <a:ext cx="3657600" cy="914400"/>
        </p:xfrm>
        <a:graphic>
          <a:graphicData uri="http://schemas.openxmlformats.org/drawingml/2006/table">
            <a:tbl>
              <a:tblPr/>
              <a:tblGrid>
                <a:gridCol w="3657600">
                  <a:extLst>
                    <a:ext uri="{9D8B030D-6E8A-4147-A177-3AD203B41FA5}">
                      <a16:colId xmlns:a16="http://schemas.microsoft.com/office/drawing/2014/main" val="241729972"/>
                    </a:ext>
                  </a:extLst>
                </a:gridCol>
              </a:tblGrid>
              <a:tr h="87283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안으로 들어가는 출연진을 서서히 클로즈업하며 촬영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43629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F5D14D1-B998-87AC-936C-86FE52FD7ADA}"/>
              </a:ext>
            </a:extLst>
          </p:cNvPr>
          <p:cNvSpPr txBox="1"/>
          <p:nvPr/>
        </p:nvSpPr>
        <p:spPr>
          <a:xfrm>
            <a:off x="838200" y="5326083"/>
            <a:ext cx="3543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10</a:t>
            </a:r>
            <a:r>
              <a:rPr lang="ko-KR" altLang="en-US" dirty="0"/>
              <a:t>초       </a:t>
            </a:r>
            <a:r>
              <a:rPr lang="en-US" altLang="ko-KR" dirty="0"/>
              <a:t>(</a:t>
            </a:r>
            <a:r>
              <a:rPr lang="ko-KR" altLang="en-US" dirty="0" err="1"/>
              <a:t>후욱</a:t>
            </a:r>
            <a:r>
              <a:rPr lang="ko-KR" altLang="en-US" dirty="0"/>
              <a:t> 들어가는 효과음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2225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D764D9-A784-EC46-363C-FC2B83E31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seen4</a:t>
            </a:r>
            <a:endParaRPr lang="ko-KR" alt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FFDA12F-7D35-7595-5480-0BB2B6FFA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69942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79639B91-4633-9408-33F5-BAAB5B2EF4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962195"/>
              </p:ext>
            </p:extLst>
          </p:nvPr>
        </p:nvGraphicFramePr>
        <p:xfrm>
          <a:off x="7261761" y="1448790"/>
          <a:ext cx="4257304" cy="1181594"/>
        </p:xfrm>
        <a:graphic>
          <a:graphicData uri="http://schemas.openxmlformats.org/drawingml/2006/table">
            <a:tbl>
              <a:tblPr/>
              <a:tblGrid>
                <a:gridCol w="4257304">
                  <a:extLst>
                    <a:ext uri="{9D8B030D-6E8A-4147-A177-3AD203B41FA5}">
                      <a16:colId xmlns:a16="http://schemas.microsoft.com/office/drawing/2014/main" val="1441400500"/>
                    </a:ext>
                  </a:extLst>
                </a:gridCol>
              </a:tblGrid>
              <a:tr h="118159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사람들이 건물 내부로 들어가서 제작진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을 찾는 장면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8467442"/>
                  </a:ext>
                </a:extLst>
              </a:tr>
            </a:tbl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2F7A2C6D-0A0F-B489-721A-4E896D3E4A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8850928"/>
              </p:ext>
            </p:extLst>
          </p:nvPr>
        </p:nvGraphicFramePr>
        <p:xfrm>
          <a:off x="7214260" y="3206338"/>
          <a:ext cx="4275117" cy="1021279"/>
        </p:xfrm>
        <a:graphic>
          <a:graphicData uri="http://schemas.openxmlformats.org/drawingml/2006/table">
            <a:tbl>
              <a:tblPr/>
              <a:tblGrid>
                <a:gridCol w="4275117">
                  <a:extLst>
                    <a:ext uri="{9D8B030D-6E8A-4147-A177-3AD203B41FA5}">
                      <a16:colId xmlns:a16="http://schemas.microsoft.com/office/drawing/2014/main" val="3192668474"/>
                    </a:ext>
                  </a:extLst>
                </a:gridCol>
              </a:tblGrid>
              <a:tr h="102127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내부에서 출연자들의 뒤를 따라가면서 촬영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39524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1FBADFC-0DFD-E56B-6BCF-00CF07C56C37}"/>
              </a:ext>
            </a:extLst>
          </p:cNvPr>
          <p:cNvSpPr txBox="1"/>
          <p:nvPr/>
        </p:nvSpPr>
        <p:spPr>
          <a:xfrm>
            <a:off x="838200" y="6020790"/>
            <a:ext cx="5129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</a:t>
            </a:r>
            <a:r>
              <a:rPr lang="ko-KR" altLang="en-US" dirty="0"/>
              <a:t>분             </a:t>
            </a:r>
            <a:r>
              <a:rPr lang="en-US" altLang="ko-KR" dirty="0"/>
              <a:t>(</a:t>
            </a:r>
            <a:r>
              <a:rPr lang="ko-KR" altLang="en-US" dirty="0"/>
              <a:t>중간중간 긴장감을 주는 효과음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24539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F54192-D775-2FF8-30F1-B31F01C4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seen5</a:t>
            </a:r>
            <a:endParaRPr lang="ko-KR" altLang="en-US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0B79496-9FB6-8CE0-F57D-9A6288F61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34316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DCC1E693-2D30-CB0A-37C9-5D490885D7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1897324"/>
              </p:ext>
            </p:extLst>
          </p:nvPr>
        </p:nvGraphicFramePr>
        <p:xfrm>
          <a:off x="7036130" y="1472540"/>
          <a:ext cx="4536374" cy="967839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장면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출제자를 찾아서 문제를 듣고 맞추는 장면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32973FF-68EA-D75F-6162-ACB675ED61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423394"/>
              </p:ext>
            </p:extLst>
          </p:nvPr>
        </p:nvGraphicFramePr>
        <p:xfrm>
          <a:off x="7003471" y="2699787"/>
          <a:ext cx="4536374" cy="2011680"/>
        </p:xfrm>
        <a:graphic>
          <a:graphicData uri="http://schemas.openxmlformats.org/drawingml/2006/table">
            <a:tbl>
              <a:tblPr/>
              <a:tblGrid>
                <a:gridCol w="4536374">
                  <a:extLst>
                    <a:ext uri="{9D8B030D-6E8A-4147-A177-3AD203B41FA5}">
                      <a16:colId xmlns:a16="http://schemas.microsoft.com/office/drawing/2014/main" val="940208025"/>
                    </a:ext>
                  </a:extLst>
                </a:gridCol>
              </a:tblGrid>
              <a:tr h="96783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화면구성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출제자와 출연자를 한 화면에 담기도록 촬영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각각 클로즈업 할 수 있도록 </a:t>
                      </a:r>
                      <a:r>
                        <a:rPr lang="en-US" altLang="ko-KR" dirty="0"/>
                        <a:t>2</a:t>
                      </a:r>
                      <a:r>
                        <a:rPr lang="ko-KR" altLang="en-US" dirty="0"/>
                        <a:t>대 정도의 서브 카메라를 둘 것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문제를 </a:t>
                      </a:r>
                      <a:r>
                        <a:rPr lang="ko-KR" altLang="en-US" dirty="0" err="1"/>
                        <a:t>낼때</a:t>
                      </a:r>
                      <a:r>
                        <a:rPr lang="ko-KR" altLang="en-US" dirty="0"/>
                        <a:t> 그 문제에 들어간 유물의 사진을 띄워주기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57431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9A48CFC-2EF9-061D-CF0E-CCA5C79B19D1}"/>
              </a:ext>
            </a:extLst>
          </p:cNvPr>
          <p:cNvSpPr txBox="1"/>
          <p:nvPr/>
        </p:nvSpPr>
        <p:spPr>
          <a:xfrm>
            <a:off x="838199" y="5943600"/>
            <a:ext cx="4452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5</a:t>
            </a:r>
            <a:r>
              <a:rPr lang="ko-KR" altLang="en-US" dirty="0"/>
              <a:t>분</a:t>
            </a:r>
            <a:r>
              <a:rPr lang="en-US" altLang="ko-KR" dirty="0"/>
              <a:t>		(</a:t>
            </a:r>
            <a:r>
              <a:rPr lang="ko-KR" altLang="en-US" dirty="0"/>
              <a:t>박진감 넘치는 </a:t>
            </a:r>
            <a:r>
              <a:rPr lang="ko-KR" altLang="en-US" dirty="0" err="1"/>
              <a:t>배경음</a:t>
            </a:r>
            <a:r>
              <a:rPr lang="en-US" altLang="ko-KR" dirty="0"/>
              <a:t>)</a:t>
            </a: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0B0D23B-EE62-3608-B2E6-1928AB823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5596852"/>
              </p:ext>
            </p:extLst>
          </p:nvPr>
        </p:nvGraphicFramePr>
        <p:xfrm>
          <a:off x="6970814" y="5202580"/>
          <a:ext cx="4601689" cy="1188720"/>
        </p:xfrm>
        <a:graphic>
          <a:graphicData uri="http://schemas.openxmlformats.org/drawingml/2006/table">
            <a:tbl>
              <a:tblPr/>
              <a:tblGrid>
                <a:gridCol w="4601689">
                  <a:extLst>
                    <a:ext uri="{9D8B030D-6E8A-4147-A177-3AD203B41FA5}">
                      <a16:colId xmlns:a16="http://schemas.microsoft.com/office/drawing/2014/main" val="3648629500"/>
                    </a:ext>
                  </a:extLst>
                </a:gridCol>
              </a:tblGrid>
              <a:tr h="111035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/>
                        <a:t>문제의 구성</a:t>
                      </a:r>
                      <a:endParaRPr lang="en-US" altLang="ko-KR" dirty="0"/>
                    </a:p>
                    <a:p>
                      <a:pPr latinLnBrk="1"/>
                      <a:r>
                        <a:rPr lang="ko-KR" altLang="en-US" dirty="0"/>
                        <a:t>박물관 내부의 대표적인 유물들에 관련이 된 문제를 제출 </a:t>
                      </a:r>
                      <a:r>
                        <a:rPr lang="ko-KR" altLang="en-US" dirty="0" err="1"/>
                        <a:t>뿅망치</a:t>
                      </a:r>
                      <a:r>
                        <a:rPr lang="ko-KR" altLang="en-US" dirty="0"/>
                        <a:t> 살살 한대 때려 </a:t>
                      </a:r>
                      <a:r>
                        <a:rPr lang="ko-KR" altLang="en-US"/>
                        <a:t>다시 찾아오기</a:t>
                      </a:r>
                      <a:endParaRPr lang="en-US" altLang="ko-K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8568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528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73B43C-5198-3572-66D6-97BECA01D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B1D15EA-A35D-9C7D-76E6-27B93F476A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19623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C216F4-18D4-A01C-BA2A-598495DEB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0C61ABE-96E5-4B27-DF6B-498E06933A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71318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118843-E3A5-F085-F00D-EF0ECA4F3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AE90D26-9F67-2965-CC6A-2613CBEEDB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3659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217</Words>
  <Application>Microsoft Office PowerPoint</Application>
  <PresentationFormat>와이드스크린</PresentationFormat>
  <Paragraphs>48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Title</vt:lpstr>
      <vt:lpstr>intro</vt:lpstr>
      <vt:lpstr>seen1</vt:lpstr>
      <vt:lpstr>seen2</vt:lpstr>
      <vt:lpstr>seen3</vt:lpstr>
      <vt:lpstr>seen4</vt:lpstr>
      <vt:lpstr>seen5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USER</dc:creator>
  <cp:lastModifiedBy>USER</cp:lastModifiedBy>
  <cp:revision>3</cp:revision>
  <dcterms:created xsi:type="dcterms:W3CDTF">2023-03-30T00:33:24Z</dcterms:created>
  <dcterms:modified xsi:type="dcterms:W3CDTF">2023-04-06T00:45:00Z</dcterms:modified>
</cp:coreProperties>
</file>