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77" r:id="rId3"/>
    <p:sldId id="278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>
        <p:scale>
          <a:sx n="150" d="100"/>
          <a:sy n="150" d="100"/>
        </p:scale>
        <p:origin x="462" y="4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namu.wiki/w/%EB%8C%80%ED%95%9C%EB%AF%BC%EA%B5%AD%EC%9D%98%20%EC%82%AC%EC%A0%81" TargetMode="External"/><Relationship Id="rId3" Type="http://schemas.openxmlformats.org/officeDocument/2006/relationships/hyperlink" Target="https://namu.wiki/w/%EB%8C%80%EC%84%B1%EB%8F%99%20%EA%B3%A0%EB%B6%84%EA%B5%B0" TargetMode="External"/><Relationship Id="rId7" Type="http://schemas.openxmlformats.org/officeDocument/2006/relationships/hyperlink" Target="https://namu.wiki/w/%EA%B8%88%EA%B4%80%EA%B0%80%EC%95%BC" TargetMode="External"/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namu.wiki/w/%EB%8C%80%EC%84%B1%EB%8F%99(%EA%B9%80%ED%95%B4)" TargetMode="External"/><Relationship Id="rId5" Type="http://schemas.openxmlformats.org/officeDocument/2006/relationships/hyperlink" Target="https://namu.wiki/w/%EA%B9%80%ED%95%B4%EC%8B%9C" TargetMode="External"/><Relationship Id="rId4" Type="http://schemas.openxmlformats.org/officeDocument/2006/relationships/hyperlink" Target="https://namu.wiki/w/%EA%B2%BD%EC%83%81%EB%82%A8%EB%8F%84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namu.wiki/w/%EB%8C%80%ED%95%9C%EB%AF%BC%EA%B5%AD%EC%9D%98%20%EC%82%AC%EC%A0%81" TargetMode="External"/><Relationship Id="rId3" Type="http://schemas.openxmlformats.org/officeDocument/2006/relationships/hyperlink" Target="https://namu.wiki/w/%EC%A7%80%EC%82%B0%EB%8F%99%20%EA%B3%A0%EB%B6%84%EA%B5%B0" TargetMode="External"/><Relationship Id="rId7" Type="http://schemas.openxmlformats.org/officeDocument/2006/relationships/hyperlink" Target="https://namu.wiki/w/%EC%A1%B0%EC%84%A0" TargetMode="External"/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namu.wiki/w/%EA%B3%A0%EB%A0%A4" TargetMode="External"/><Relationship Id="rId5" Type="http://schemas.openxmlformats.org/officeDocument/2006/relationships/hyperlink" Target="https://namu.wiki/w/%EC%8B%A0%EB%9D%BC" TargetMode="External"/><Relationship Id="rId4" Type="http://schemas.openxmlformats.org/officeDocument/2006/relationships/hyperlink" Target="https://namu.wiki/w/%EB%B0%98%ED%8C%8C%EA%B5%A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amu.wiki/w/%EC%98%A5%EC%A0%84%20%EA%B3%A0%EB%B6%84%EA%B5%B0" TargetMode="External"/><Relationship Id="rId7" Type="http://schemas.openxmlformats.org/officeDocument/2006/relationships/hyperlink" Target="https://namu.wiki/w/%EB%8C%80%ED%95%9C%EB%AF%BC%EA%B5%AD%EC%9D%98%20%EC%82%AC%EC%A0%81" TargetMode="External"/><Relationship Id="rId2" Type="http://schemas.openxmlformats.org/officeDocument/2006/relationships/image" Target="../media/image7.webp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namu.wiki/w/%EA%B0%80%EC%95%BC%EC%8B%9C%EB%8C%80" TargetMode="External"/><Relationship Id="rId5" Type="http://schemas.openxmlformats.org/officeDocument/2006/relationships/hyperlink" Target="https://namu.wiki/w/%ED%95%A9%EC%B2%9C%EA%B5%B0" TargetMode="External"/><Relationship Id="rId4" Type="http://schemas.openxmlformats.org/officeDocument/2006/relationships/hyperlink" Target="https://namu.wiki/w/%EA%B2%BD%EB%82%A8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ebp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ebp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ebp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ebp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가</a:t>
            </a:r>
            <a:r>
              <a:rPr lang="ko-KR" altLang="en-US" dirty="0"/>
              <a:t>자 </a:t>
            </a:r>
            <a:r>
              <a:rPr lang="en-US" altLang="ko-KR" dirty="0"/>
              <a:t>(</a:t>
            </a:r>
            <a:r>
              <a:rPr lang="ko-KR" altLang="en-US" dirty="0"/>
              <a:t>이</a:t>
            </a:r>
            <a:r>
              <a:rPr lang="en-US" altLang="ko-KR" dirty="0"/>
              <a:t>)</a:t>
            </a:r>
            <a:r>
              <a:rPr lang="ko-KR" altLang="en-US" dirty="0">
                <a:solidFill>
                  <a:srgbClr val="FF0000"/>
                </a:solidFill>
              </a:rPr>
              <a:t>야</a:t>
            </a:r>
            <a:r>
              <a:rPr lang="ko-KR" altLang="en-US" dirty="0"/>
              <a:t>기 속으로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1F0B2B02-B74B-F7F7-E31F-351E9874C6CA}"/>
              </a:ext>
            </a:extLst>
          </p:cNvPr>
          <p:cNvGrpSpPr/>
          <p:nvPr/>
        </p:nvGrpSpPr>
        <p:grpSpPr>
          <a:xfrm>
            <a:off x="3214090" y="2648018"/>
            <a:ext cx="5702299" cy="3191138"/>
            <a:chOff x="4044302" y="2307962"/>
            <a:chExt cx="4716411" cy="4668838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5024BFD7-A8B8-522D-B488-4A5AB22706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05"/>
            <a:stretch/>
          </p:blipFill>
          <p:spPr>
            <a:xfrm>
              <a:off x="4044303" y="4642381"/>
              <a:ext cx="4716410" cy="2334419"/>
            </a:xfrm>
            <a:prstGeom prst="rect">
              <a:avLst/>
            </a:prstGeom>
          </p:spPr>
        </p:pic>
        <p:pic>
          <p:nvPicPr>
            <p:cNvPr id="11" name="내용 개체 틀 7">
              <a:extLst>
                <a:ext uri="{FF2B5EF4-FFF2-40B4-BE49-F238E27FC236}">
                  <a16:creationId xmlns:a16="http://schemas.microsoft.com/office/drawing/2014/main" id="{D0F1E6C0-951D-7075-FD31-6AC6BEA34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4302" y="2307962"/>
              <a:ext cx="1572727" cy="2334419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9656DFBB-50C8-6D31-1702-54AEDDFC8C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04" r="29702"/>
            <a:stretch/>
          </p:blipFill>
          <p:spPr>
            <a:xfrm>
              <a:off x="7087662" y="2307962"/>
              <a:ext cx="1673051" cy="2334419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3947353E-6793-7545-C65D-B004304E97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20" r="33567"/>
            <a:stretch/>
          </p:blipFill>
          <p:spPr>
            <a:xfrm>
              <a:off x="5617029" y="2307962"/>
              <a:ext cx="1470633" cy="2334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2140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의도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가야고분군 과거의 역사공부</a:t>
            </a:r>
            <a:r>
              <a:rPr lang="en-US" altLang="ko-KR" sz="1000" dirty="0">
                <a:solidFill>
                  <a:srgbClr val="0070C0"/>
                </a:solidFill>
              </a:rPr>
              <a:t>&amp;</a:t>
            </a:r>
            <a:r>
              <a:rPr lang="ko-KR" altLang="en-US" sz="1000" dirty="0">
                <a:solidFill>
                  <a:srgbClr val="0070C0"/>
                </a:solidFill>
              </a:rPr>
              <a:t>홍보영상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5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~10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 / 1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홍보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고분군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정한별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홍승재</a:t>
            </a:r>
            <a:r>
              <a:rPr lang="ko-KR" altLang="en-US" sz="1000" dirty="0">
                <a:solidFill>
                  <a:srgbClr val="0070C0"/>
                </a:solidFill>
              </a:rPr>
              <a:t> 박준희 </a:t>
            </a:r>
            <a:r>
              <a:rPr lang="ko-KR" altLang="en-US" sz="1000" dirty="0" err="1">
                <a:solidFill>
                  <a:srgbClr val="0070C0"/>
                </a:solidFill>
              </a:rPr>
              <a:t>박현권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정한별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홍승재</a:t>
            </a:r>
            <a:r>
              <a:rPr lang="ko-KR" altLang="en-US" sz="1000" dirty="0">
                <a:solidFill>
                  <a:srgbClr val="0070C0"/>
                </a:solidFill>
              </a:rPr>
              <a:t> 박준희 </a:t>
            </a:r>
            <a:r>
              <a:rPr lang="ko-KR" altLang="en-US" sz="1000" dirty="0" err="1">
                <a:solidFill>
                  <a:srgbClr val="0070C0"/>
                </a:solidFill>
              </a:rPr>
              <a:t>박현권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2EB4BCD2-F315-A14E-EF07-BB05AFCE6B73}"/>
              </a:ext>
            </a:extLst>
          </p:cNvPr>
          <p:cNvGrpSpPr/>
          <p:nvPr/>
        </p:nvGrpSpPr>
        <p:grpSpPr>
          <a:xfrm>
            <a:off x="1073150" y="1670118"/>
            <a:ext cx="5702299" cy="3191138"/>
            <a:chOff x="4044302" y="2307962"/>
            <a:chExt cx="4716411" cy="4668838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F6BA8B40-C774-E566-9AFF-73752723E8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05"/>
            <a:stretch/>
          </p:blipFill>
          <p:spPr>
            <a:xfrm>
              <a:off x="4044303" y="4642381"/>
              <a:ext cx="4716410" cy="2334419"/>
            </a:xfrm>
            <a:prstGeom prst="rect">
              <a:avLst/>
            </a:prstGeom>
          </p:spPr>
        </p:pic>
        <p:pic>
          <p:nvPicPr>
            <p:cNvPr id="5" name="내용 개체 틀 7">
              <a:extLst>
                <a:ext uri="{FF2B5EF4-FFF2-40B4-BE49-F238E27FC236}">
                  <a16:creationId xmlns:a16="http://schemas.microsoft.com/office/drawing/2014/main" id="{3DA7A240-FE8D-89E3-4F1F-A33A181A9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4302" y="2307962"/>
              <a:ext cx="1572727" cy="233441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FEABD7F9-B212-553C-D727-16C5AC5036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04" r="29702"/>
            <a:stretch/>
          </p:blipFill>
          <p:spPr>
            <a:xfrm>
              <a:off x="7087662" y="2307962"/>
              <a:ext cx="1673051" cy="2334419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86C8B23F-A376-8C7F-96F6-E5D02DD261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620" r="33567"/>
            <a:stretch/>
          </p:blipFill>
          <p:spPr>
            <a:xfrm>
              <a:off x="5617029" y="2307962"/>
              <a:ext cx="1470633" cy="2334419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DEA169D1-F490-4B7B-8CBB-1085DCCF2EB1}"/>
              </a:ext>
            </a:extLst>
          </p:cNvPr>
          <p:cNvSpPr txBox="1"/>
          <p:nvPr/>
        </p:nvSpPr>
        <p:spPr>
          <a:xfrm>
            <a:off x="7435850" y="3476469"/>
            <a:ext cx="4070350" cy="6771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dirty="0"/>
              <a:t>세계유산 등재 기준</a:t>
            </a:r>
            <a:endParaRPr lang="en-US" altLang="ko-KR" dirty="0"/>
          </a:p>
          <a:p>
            <a:pPr algn="ctr"/>
            <a:r>
              <a:rPr lang="en-US" altLang="ko-KR" sz="1000" b="1" i="0" dirty="0">
                <a:solidFill>
                  <a:srgbClr val="0A275E"/>
                </a:solidFill>
                <a:effectLst/>
                <a:latin typeface="Nanum"/>
              </a:rPr>
              <a:t>ⅲ.</a:t>
            </a:r>
            <a:r>
              <a:rPr lang="ko-KR" altLang="en-US" sz="1000" b="1" i="0" dirty="0">
                <a:solidFill>
                  <a:srgbClr val="0A275E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 </a:t>
            </a:r>
            <a:r>
              <a:rPr lang="ko-KR" altLang="en-US" sz="1000" b="1" i="0" dirty="0">
                <a:solidFill>
                  <a:srgbClr val="0A275E"/>
                </a:solidFill>
                <a:effectLst/>
                <a:latin typeface="맑은 고딕" panose="020B0503020000020004" pitchFamily="34" charset="-127"/>
                <a:ea typeface="맑은 고딕" panose="020B0503020000020004" pitchFamily="34" charset="-127"/>
              </a:rPr>
              <a:t>살아있거나 또는 이미 사라진 문화적 전통</a:t>
            </a:r>
            <a:r>
              <a:rPr lang="en-US" altLang="ko-KR" sz="1000" b="1" i="0" spc="0" dirty="0">
                <a:solidFill>
                  <a:srgbClr val="0A275E"/>
                </a:solidFill>
                <a:effectLst/>
                <a:latin typeface="맑은 고딕" panose="020B0503020000020004" pitchFamily="34" charset="-127"/>
                <a:ea typeface="맑은 고딕" panose="020B0503020000020004" pitchFamily="34" charset="-127"/>
              </a:rPr>
              <a:t>, </a:t>
            </a:r>
            <a:r>
              <a:rPr lang="ko-KR" altLang="en-US" sz="1000" b="1" i="0" dirty="0">
                <a:solidFill>
                  <a:srgbClr val="0A275E"/>
                </a:solidFill>
                <a:effectLst/>
                <a:latin typeface="맑은 고딕" panose="020B0503020000020004" pitchFamily="34" charset="-127"/>
                <a:ea typeface="맑은 고딕" panose="020B0503020000020004" pitchFamily="34" charset="-127"/>
              </a:rPr>
              <a:t>혹은 문명의 독보적 또는 적어도 특출한 증거가 되어야 한다</a:t>
            </a:r>
            <a:r>
              <a:rPr lang="en-US" altLang="ko-KR" sz="1000" b="1" i="0" spc="0" dirty="0">
                <a:solidFill>
                  <a:srgbClr val="0A275E"/>
                </a:solidFill>
                <a:effectLst/>
                <a:latin typeface="맑은 고딕" panose="020B0503020000020004" pitchFamily="34" charset="-127"/>
                <a:ea typeface="HY신명조" panose="02030600000101010101" pitchFamily="18" charset="-127"/>
              </a:rPr>
              <a:t>.</a:t>
            </a:r>
            <a:r>
              <a:rPr lang="ko-KR" altLang="en-US" sz="1000" b="1" i="0" spc="0" dirty="0">
                <a:solidFill>
                  <a:srgbClr val="0A275E"/>
                </a:solidFill>
                <a:effectLst/>
                <a:latin typeface="HY신명조" panose="02030600000101010101" pitchFamily="18" charset="-127"/>
                <a:ea typeface="HY신명조" panose="02030600000101010101" pitchFamily="18" charset="-127"/>
              </a:rPr>
              <a:t> </a:t>
            </a:r>
            <a:endParaRPr lang="ko-KR" altLang="en-US" sz="1000" b="1" i="0" dirty="0">
              <a:solidFill>
                <a:srgbClr val="0A275E"/>
              </a:solidFill>
              <a:effectLst/>
              <a:latin typeface="Nanum"/>
            </a:endParaRPr>
          </a:p>
        </p:txBody>
      </p:sp>
    </p:spTree>
    <p:extLst>
      <p:ext uri="{BB962C8B-B14F-4D97-AF65-F5344CB8AC3E}">
        <p14:creationId xmlns:p14="http://schemas.microsoft.com/office/powerpoint/2010/main" val="3076955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내용 개체 틀 13">
            <a:extLst>
              <a:ext uri="{FF2B5EF4-FFF2-40B4-BE49-F238E27FC236}">
                <a16:creationId xmlns:a16="http://schemas.microsoft.com/office/drawing/2014/main" id="{AB3EFCD7-52AA-0E31-6DE5-4D56C98D6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8901"/>
            <a:ext cx="6172200" cy="3895794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ko-KR" dirty="0"/>
              <a:t>.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57AA8378-8B49-0E6E-21F0-B0DAC5D94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00" y="1358900"/>
            <a:ext cx="6174000" cy="389579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DC06605-8746-C9C9-F2E8-68F7B63FADAE}"/>
              </a:ext>
            </a:extLst>
          </p:cNvPr>
          <p:cNvSpPr txBox="1"/>
          <p:nvPr/>
        </p:nvSpPr>
        <p:spPr>
          <a:xfrm>
            <a:off x="7391400" y="1822450"/>
            <a:ext cx="4114800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500" dirty="0">
                <a:solidFill>
                  <a:schemeClr val="accent1"/>
                </a:solidFill>
              </a:rPr>
              <a:t>[</a:t>
            </a:r>
            <a:r>
              <a:rPr lang="ko-KR" altLang="en-US" sz="1500" dirty="0" err="1">
                <a:solidFill>
                  <a:schemeClr val="accent1"/>
                </a:solidFill>
              </a:rPr>
              <a:t>풀화면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드론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항공샷</a:t>
            </a:r>
            <a:r>
              <a:rPr lang="en-US" altLang="ko-KR" sz="1500" dirty="0">
                <a:solidFill>
                  <a:schemeClr val="accent1"/>
                </a:solidFill>
              </a:rPr>
              <a:t>]</a:t>
            </a:r>
          </a:p>
          <a:p>
            <a:endParaRPr lang="en-US" altLang="ko-KR" sz="1500" dirty="0">
              <a:solidFill>
                <a:schemeClr val="accent1"/>
              </a:solidFill>
            </a:endParaRPr>
          </a:p>
          <a:p>
            <a:endParaRPr lang="ko-KR" altLang="en-US" sz="15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C8B284-BE36-9C0C-6332-03D4387474D4}"/>
              </a:ext>
            </a:extLst>
          </p:cNvPr>
          <p:cNvSpPr txBox="1"/>
          <p:nvPr/>
        </p:nvSpPr>
        <p:spPr>
          <a:xfrm>
            <a:off x="7391400" y="3266609"/>
            <a:ext cx="4114800" cy="11541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50" b="0" i="0" u="none" strike="noStrike" dirty="0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대성동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김해 대성동 </a:t>
            </a:r>
            <a:r>
              <a:rPr lang="ko-KR" altLang="en-US" sz="1450" b="0" i="0" u="none" strike="noStrike" dirty="0" err="1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대성동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고분군</a:t>
            </a:r>
            <a:endParaRPr lang="en-US" altLang="ko-KR" sz="1450" b="0" i="0" u="none" strike="noStrike" dirty="0">
              <a:solidFill>
                <a:srgbClr val="FF0000"/>
              </a:solidFill>
              <a:effectLst/>
              <a:latin typeface="Open Sans" panose="020B0606030504020204" pitchFamily="34" charset="0"/>
              <a:hlinkClick r:id="rId4" tooltip="경상남도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4" tooltip="경상남도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경상남도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5" tooltip="김해시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김해시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6" tooltip="대성동(김해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대성동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에 위치한 </a:t>
            </a:r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7" tooltip="금관가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금관가야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의 고분군이다</a:t>
            </a:r>
            <a:r>
              <a:rPr lang="en-US" altLang="ko-KR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. </a:t>
            </a:r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8" tooltip="대한민국의 사적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사적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제</a:t>
            </a:r>
            <a:r>
              <a:rPr lang="en-US" altLang="ko-KR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341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호로 지정되었다</a:t>
            </a:r>
            <a:endParaRPr lang="en-US" altLang="ko-KR" sz="1000" b="0" i="0" dirty="0">
              <a:solidFill>
                <a:schemeClr val="accent5">
                  <a:lumMod val="75000"/>
                </a:schemeClr>
              </a:solidFill>
              <a:effectLst/>
              <a:latin typeface="Open Sans" panose="020B0606030504020204" pitchFamily="34" charset="0"/>
            </a:endParaRPr>
          </a:p>
          <a:p>
            <a:pPr algn="ctr"/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가야 무덤 중에서 최초로 발견된 도굴되지 않은 무덤이다</a:t>
            </a:r>
            <a:r>
              <a:rPr lang="en-US" altLang="ko-KR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. 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온갖 부장품이 들어 있어 </a:t>
            </a:r>
            <a:r>
              <a:rPr lang="ko-KR" altLang="en-US" sz="1000" b="0" i="0" dirty="0" err="1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가야사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 연구에 큰 도움이 될 것으로 추정된다</a:t>
            </a:r>
            <a:r>
              <a:rPr lang="en-US" altLang="ko-KR" sz="1000" b="0" i="0" dirty="0">
                <a:solidFill>
                  <a:srgbClr val="DDDDDD"/>
                </a:solidFill>
                <a:effectLst/>
                <a:latin typeface="Open Sans" panose="020B0606030504020204" pitchFamily="34" charset="0"/>
              </a:rPr>
              <a:t>.</a:t>
            </a:r>
            <a:endParaRPr lang="en-US" altLang="ko-KR" sz="1000" dirty="0">
              <a:solidFill>
                <a:schemeClr val="accent5">
                  <a:lumMod val="75000"/>
                </a:schemeClr>
              </a:solidFill>
              <a:latin typeface="Open Sans" panose="020B0606030504020204" pitchFamily="34" charset="0"/>
            </a:endParaRPr>
          </a:p>
          <a:p>
            <a:pPr algn="ctr"/>
            <a:endParaRPr lang="ko-KR" altLang="en-US" sz="145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173131-168B-CA02-99E2-808A5B0BBB9D}"/>
              </a:ext>
            </a:extLst>
          </p:cNvPr>
          <p:cNvSpPr txBox="1"/>
          <p:nvPr/>
        </p:nvSpPr>
        <p:spPr>
          <a:xfrm>
            <a:off x="7391400" y="54927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웅장한 사운드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275E5A77-C234-8AE1-4F0E-DE2B90254C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39596"/>
            <a:ext cx="6174000" cy="372909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B61E70-FB55-3E57-7884-90E14043E447}"/>
              </a:ext>
            </a:extLst>
          </p:cNvPr>
          <p:cNvSpPr txBox="1"/>
          <p:nvPr/>
        </p:nvSpPr>
        <p:spPr>
          <a:xfrm>
            <a:off x="7391400" y="1822450"/>
            <a:ext cx="4114800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500" dirty="0">
                <a:solidFill>
                  <a:schemeClr val="accent1"/>
                </a:solidFill>
              </a:rPr>
              <a:t>[</a:t>
            </a:r>
            <a:r>
              <a:rPr lang="ko-KR" altLang="en-US" sz="1500" dirty="0" err="1">
                <a:solidFill>
                  <a:schemeClr val="accent1"/>
                </a:solidFill>
              </a:rPr>
              <a:t>풀화면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드론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항공샷</a:t>
            </a:r>
            <a:r>
              <a:rPr lang="en-US" altLang="ko-KR" sz="1500" dirty="0">
                <a:solidFill>
                  <a:schemeClr val="accent1"/>
                </a:solidFill>
              </a:rPr>
              <a:t>]</a:t>
            </a:r>
          </a:p>
          <a:p>
            <a:endParaRPr lang="en-US" altLang="ko-KR" sz="1500" dirty="0">
              <a:solidFill>
                <a:schemeClr val="accent1"/>
              </a:solidFill>
            </a:endParaRPr>
          </a:p>
          <a:p>
            <a:endParaRPr lang="ko-KR" altLang="en-US" sz="15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F7E885-1DAA-79B6-D0DB-60C2F0FDDF12}"/>
              </a:ext>
            </a:extLst>
          </p:cNvPr>
          <p:cNvSpPr txBox="1"/>
          <p:nvPr/>
        </p:nvSpPr>
        <p:spPr>
          <a:xfrm>
            <a:off x="7391400" y="54927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웅장하다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B37A5D-6FCD-B406-7982-3DD594BB1E3D}"/>
              </a:ext>
            </a:extLst>
          </p:cNvPr>
          <p:cNvSpPr txBox="1"/>
          <p:nvPr/>
        </p:nvSpPr>
        <p:spPr>
          <a:xfrm>
            <a:off x="7467600" y="3452084"/>
            <a:ext cx="3962400" cy="80021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50" b="0" i="0" u="sng" dirty="0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지산동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고령 </a:t>
            </a:r>
            <a:r>
              <a:rPr lang="ko-KR" altLang="en-US" sz="1450" b="0" i="0" u="sng" dirty="0" err="1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지산동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지산동</a:t>
            </a:r>
            <a:r>
              <a:rPr lang="ko-KR" altLang="en-US" sz="1450" b="0" i="0" u="sng" dirty="0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지산동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ko-KR" altLang="en-US" sz="1450" b="0" i="0" u="sng" dirty="0" err="1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지산동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고분군</a:t>
            </a:r>
            <a:endParaRPr lang="en-US" altLang="ko-KR" sz="1450" b="0" i="0" u="sng" dirty="0">
              <a:solidFill>
                <a:srgbClr val="FF0000"/>
              </a:solidFill>
              <a:effectLst/>
              <a:latin typeface="Open Sans" panose="020B0606030504020204" pitchFamily="34" charset="0"/>
            </a:endParaRPr>
          </a:p>
          <a:p>
            <a:pPr algn="ctr"/>
            <a:r>
              <a:rPr lang="ko-KR" altLang="en-US" sz="10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4" tooltip="반파국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대가야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시대에 축조된 무덤군을 의미하며 폭넓게는 이후 </a:t>
            </a:r>
            <a:r>
              <a:rPr lang="ko-KR" altLang="en-US" sz="10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5" tooltip="신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신라</a:t>
            </a:r>
            <a:r>
              <a:rPr lang="en-US" altLang="ko-KR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, </a:t>
            </a:r>
            <a:r>
              <a:rPr lang="ko-KR" altLang="en-US" sz="10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6" tooltip="고려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고려</a:t>
            </a:r>
            <a:r>
              <a:rPr lang="en-US" altLang="ko-KR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, </a:t>
            </a:r>
            <a:r>
              <a:rPr lang="ko-KR" altLang="en-US" sz="10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7" tooltip="조선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조선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시대에 추가로 축조된 고분군까지 모두 포함하여 </a:t>
            </a:r>
            <a:r>
              <a:rPr lang="ko-KR" altLang="en-US" sz="1000" b="0" i="0" dirty="0" err="1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지산동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 고분군이라고 불린다</a:t>
            </a:r>
            <a:r>
              <a:rPr lang="en-US" altLang="ko-KR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. 1963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년에 </a:t>
            </a:r>
            <a:r>
              <a:rPr lang="ko-KR" altLang="en-US" sz="10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8" tooltip="대한민국의 사적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사적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제</a:t>
            </a:r>
            <a:r>
              <a:rPr lang="en-US" altLang="ko-KR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79</a:t>
            </a:r>
            <a:r>
              <a:rPr lang="ko-KR" altLang="en-US" sz="10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호로 지정되었다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B1CE75A1-351D-DC2E-7B1F-8B7A90EDD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62392"/>
            <a:ext cx="6172200" cy="2882417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9E82B0-D349-7448-AF59-C373F03DEEC7}"/>
              </a:ext>
            </a:extLst>
          </p:cNvPr>
          <p:cNvSpPr txBox="1"/>
          <p:nvPr/>
        </p:nvSpPr>
        <p:spPr>
          <a:xfrm>
            <a:off x="7391400" y="1822450"/>
            <a:ext cx="4114800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500" dirty="0">
                <a:solidFill>
                  <a:schemeClr val="accent1"/>
                </a:solidFill>
              </a:rPr>
              <a:t>[</a:t>
            </a:r>
            <a:r>
              <a:rPr lang="ko-KR" altLang="en-US" sz="1500" dirty="0" err="1">
                <a:solidFill>
                  <a:schemeClr val="accent1"/>
                </a:solidFill>
              </a:rPr>
              <a:t>풀화면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드론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항공샷</a:t>
            </a:r>
            <a:r>
              <a:rPr lang="en-US" altLang="ko-KR" sz="1500" dirty="0">
                <a:solidFill>
                  <a:schemeClr val="accent1"/>
                </a:solidFill>
              </a:rPr>
              <a:t>]</a:t>
            </a:r>
          </a:p>
          <a:p>
            <a:endParaRPr lang="en-US" altLang="ko-KR" sz="1500" dirty="0">
              <a:solidFill>
                <a:schemeClr val="accent1"/>
              </a:solidFill>
            </a:endParaRPr>
          </a:p>
          <a:p>
            <a:endParaRPr lang="ko-KR" altLang="en-US" sz="15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C8C5B8-AE58-6E57-2207-C14C7B2C84E6}"/>
              </a:ext>
            </a:extLst>
          </p:cNvPr>
          <p:cNvSpPr txBox="1"/>
          <p:nvPr/>
        </p:nvSpPr>
        <p:spPr>
          <a:xfrm>
            <a:off x="7461250" y="3431571"/>
            <a:ext cx="3962400" cy="77713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50" b="1" i="0" u="none" strike="noStrike" dirty="0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옥전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합천 옥전 </a:t>
            </a:r>
            <a:r>
              <a:rPr lang="ko-KR" altLang="en-US" sz="1450" b="1" i="0" u="none" strike="noStrike" dirty="0" err="1">
                <a:solidFill>
                  <a:srgbClr val="FF0000"/>
                </a:solidFill>
                <a:effectLst/>
                <a:latin typeface="Open Sans" panose="020B0606030504020204" pitchFamily="34" charset="0"/>
                <a:hlinkClick r:id="rId3" tooltip="옥전 고분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고분군</a:t>
            </a:r>
            <a:endParaRPr lang="en-US" altLang="ko-KR" sz="1450" b="0" i="0" u="none" strike="noStrike" dirty="0">
              <a:solidFill>
                <a:srgbClr val="FF0000"/>
              </a:solidFill>
              <a:effectLst/>
              <a:latin typeface="Open Sans" panose="020B0606030504020204" pitchFamily="34" charset="0"/>
              <a:hlinkClick r:id="rId4" tooltip="경남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4" tooltip="경남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경남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5" tooltip="합천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합천군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ko-KR" altLang="en-US" sz="1000" b="0" i="0" dirty="0" err="1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쌍책면에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 위치한 </a:t>
            </a:r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6" tooltip="가야시대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가야시대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ko-KR" altLang="en-US" sz="1000" b="0" i="0" dirty="0" err="1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고분군</a:t>
            </a:r>
            <a:r>
              <a:rPr lang="en-US" altLang="ko-KR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. 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옛 가야의 </a:t>
            </a:r>
            <a:r>
              <a:rPr lang="ko-KR" altLang="en-US" sz="1000" b="0" i="0" dirty="0" err="1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수장묘군으로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 추정한다</a:t>
            </a:r>
            <a:r>
              <a:rPr lang="en-US" altLang="ko-KR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. 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그러니까 지배층의 묘역이다</a:t>
            </a:r>
            <a:r>
              <a:rPr lang="en-US" altLang="ko-KR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. 1988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년에 </a:t>
            </a:r>
            <a:r>
              <a:rPr lang="ko-KR" altLang="en-US" sz="1000" b="0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7" tooltip="대한민국의 사적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사적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 제</a:t>
            </a:r>
            <a:r>
              <a:rPr lang="en-US" altLang="ko-KR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326</a:t>
            </a:r>
            <a:r>
              <a:rPr lang="ko-KR" altLang="en-US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호로 지정되었다</a:t>
            </a:r>
            <a:r>
              <a:rPr lang="en-US" altLang="ko-KR" sz="1000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.</a:t>
            </a:r>
            <a:endParaRPr lang="ko-KR" altLang="en-US" sz="1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F48C88-FC10-A7D3-EDEC-90A6155DCCA2}"/>
              </a:ext>
            </a:extLst>
          </p:cNvPr>
          <p:cNvSpPr txBox="1"/>
          <p:nvPr/>
        </p:nvSpPr>
        <p:spPr>
          <a:xfrm>
            <a:off x="7391400" y="54927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웅장하다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7A7C681D-3575-2434-98A2-D76EA16FA3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06245"/>
            <a:ext cx="6172200" cy="339471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AEC3FC-1A4A-AB8B-149F-5576B3C1F1BB}"/>
              </a:ext>
            </a:extLst>
          </p:cNvPr>
          <p:cNvSpPr txBox="1"/>
          <p:nvPr/>
        </p:nvSpPr>
        <p:spPr>
          <a:xfrm>
            <a:off x="7391400" y="1822450"/>
            <a:ext cx="4114800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500" dirty="0">
                <a:solidFill>
                  <a:schemeClr val="accent1"/>
                </a:solidFill>
              </a:rPr>
              <a:t>[</a:t>
            </a:r>
            <a:r>
              <a:rPr lang="ko-KR" altLang="en-US" sz="1500" dirty="0" err="1">
                <a:solidFill>
                  <a:schemeClr val="accent1"/>
                </a:solidFill>
              </a:rPr>
              <a:t>풀화면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드론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항공샷</a:t>
            </a:r>
            <a:r>
              <a:rPr lang="en-US" altLang="ko-KR" sz="1500" dirty="0">
                <a:solidFill>
                  <a:schemeClr val="accent1"/>
                </a:solidFill>
              </a:rPr>
              <a:t>]</a:t>
            </a:r>
          </a:p>
          <a:p>
            <a:endParaRPr lang="en-US" altLang="ko-KR" sz="1500" dirty="0">
              <a:solidFill>
                <a:schemeClr val="accent1"/>
              </a:solidFill>
            </a:endParaRPr>
          </a:p>
          <a:p>
            <a:endParaRPr lang="ko-KR" altLang="en-US" sz="15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C50E87-0F11-7DE8-3E92-B96AACF7DD4B}"/>
              </a:ext>
            </a:extLst>
          </p:cNvPr>
          <p:cNvSpPr txBox="1"/>
          <p:nvPr/>
        </p:nvSpPr>
        <p:spPr>
          <a:xfrm>
            <a:off x="7391400" y="54927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웅장하다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7D7635A3-F3A4-FFB8-437D-48F60E082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30338"/>
            <a:ext cx="6172200" cy="374652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7E3D47-C4D0-7798-AA6F-228773BCA9BE}"/>
              </a:ext>
            </a:extLst>
          </p:cNvPr>
          <p:cNvSpPr txBox="1"/>
          <p:nvPr/>
        </p:nvSpPr>
        <p:spPr>
          <a:xfrm>
            <a:off x="7391400" y="1822450"/>
            <a:ext cx="4114800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500" dirty="0">
                <a:solidFill>
                  <a:schemeClr val="accent1"/>
                </a:solidFill>
              </a:rPr>
              <a:t>[</a:t>
            </a:r>
            <a:r>
              <a:rPr lang="ko-KR" altLang="en-US" sz="1500" dirty="0" err="1">
                <a:solidFill>
                  <a:schemeClr val="accent1"/>
                </a:solidFill>
              </a:rPr>
              <a:t>풀화면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드론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항공샷</a:t>
            </a:r>
            <a:r>
              <a:rPr lang="en-US" altLang="ko-KR" sz="1500" dirty="0">
                <a:solidFill>
                  <a:schemeClr val="accent1"/>
                </a:solidFill>
              </a:rPr>
              <a:t>]</a:t>
            </a:r>
          </a:p>
          <a:p>
            <a:endParaRPr lang="en-US" altLang="ko-KR" sz="1500" dirty="0">
              <a:solidFill>
                <a:schemeClr val="accent1"/>
              </a:solidFill>
            </a:endParaRPr>
          </a:p>
          <a:p>
            <a:endParaRPr lang="ko-KR" altLang="en-US" sz="15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1946C0-71B6-46A2-5983-371B63AB1E07}"/>
              </a:ext>
            </a:extLst>
          </p:cNvPr>
          <p:cNvSpPr txBox="1"/>
          <p:nvPr/>
        </p:nvSpPr>
        <p:spPr>
          <a:xfrm>
            <a:off x="7391400" y="54927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웅장하다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1180EC7D-75AD-8855-B0B0-FF2C471B0B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0431"/>
            <a:ext cx="6172200" cy="316633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E77AA8-06BF-44E7-085E-DD0E989E0793}"/>
              </a:ext>
            </a:extLst>
          </p:cNvPr>
          <p:cNvSpPr txBox="1"/>
          <p:nvPr/>
        </p:nvSpPr>
        <p:spPr>
          <a:xfrm>
            <a:off x="7391400" y="1822450"/>
            <a:ext cx="4114800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500" dirty="0">
                <a:solidFill>
                  <a:schemeClr val="accent1"/>
                </a:solidFill>
              </a:rPr>
              <a:t>[</a:t>
            </a:r>
            <a:r>
              <a:rPr lang="ko-KR" altLang="en-US" sz="1500" dirty="0" err="1">
                <a:solidFill>
                  <a:schemeClr val="accent1"/>
                </a:solidFill>
              </a:rPr>
              <a:t>풀화면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드론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항공샷</a:t>
            </a:r>
            <a:r>
              <a:rPr lang="en-US" altLang="ko-KR" sz="1500" dirty="0">
                <a:solidFill>
                  <a:schemeClr val="accent1"/>
                </a:solidFill>
              </a:rPr>
              <a:t>]</a:t>
            </a:r>
          </a:p>
          <a:p>
            <a:endParaRPr lang="en-US" altLang="ko-KR" sz="1500" dirty="0">
              <a:solidFill>
                <a:schemeClr val="accent1"/>
              </a:solidFill>
            </a:endParaRPr>
          </a:p>
          <a:p>
            <a:endParaRPr lang="ko-KR" altLang="en-US" sz="15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CDF28F-D020-5427-F500-440C0DEFF753}"/>
              </a:ext>
            </a:extLst>
          </p:cNvPr>
          <p:cNvSpPr txBox="1"/>
          <p:nvPr/>
        </p:nvSpPr>
        <p:spPr>
          <a:xfrm>
            <a:off x="7391400" y="54927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웅장하다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40C4D99E-BAFC-7DDD-2AC3-0F82C879F2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86752"/>
            <a:ext cx="6172200" cy="4433697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472BB4-41B9-A4CC-2BE7-32BCFA13E429}"/>
              </a:ext>
            </a:extLst>
          </p:cNvPr>
          <p:cNvSpPr txBox="1"/>
          <p:nvPr/>
        </p:nvSpPr>
        <p:spPr>
          <a:xfrm>
            <a:off x="7391400" y="1822450"/>
            <a:ext cx="4114800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500" dirty="0">
                <a:solidFill>
                  <a:schemeClr val="accent1"/>
                </a:solidFill>
              </a:rPr>
              <a:t>[</a:t>
            </a:r>
            <a:r>
              <a:rPr lang="ko-KR" altLang="en-US" sz="1500" dirty="0" err="1">
                <a:solidFill>
                  <a:schemeClr val="accent1"/>
                </a:solidFill>
              </a:rPr>
              <a:t>풀화면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드론</a:t>
            </a:r>
            <a:r>
              <a:rPr lang="ko-KR" altLang="en-US" sz="1500" dirty="0">
                <a:solidFill>
                  <a:schemeClr val="accent1"/>
                </a:solidFill>
              </a:rPr>
              <a:t> </a:t>
            </a:r>
            <a:r>
              <a:rPr lang="ko-KR" altLang="en-US" sz="1500" dirty="0" err="1">
                <a:solidFill>
                  <a:schemeClr val="accent1"/>
                </a:solidFill>
              </a:rPr>
              <a:t>항공샷</a:t>
            </a:r>
            <a:r>
              <a:rPr lang="en-US" altLang="ko-KR" sz="1500" dirty="0">
                <a:solidFill>
                  <a:schemeClr val="accent1"/>
                </a:solidFill>
              </a:rPr>
              <a:t>]</a:t>
            </a:r>
          </a:p>
          <a:p>
            <a:endParaRPr lang="en-US" altLang="ko-KR" sz="1500" dirty="0">
              <a:solidFill>
                <a:schemeClr val="accent1"/>
              </a:solidFill>
            </a:endParaRPr>
          </a:p>
          <a:p>
            <a:endParaRPr lang="ko-KR" altLang="en-US" sz="15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8B2152-D7C3-A7BB-9965-EEC076C62D56}"/>
              </a:ext>
            </a:extLst>
          </p:cNvPr>
          <p:cNvSpPr txBox="1"/>
          <p:nvPr/>
        </p:nvSpPr>
        <p:spPr>
          <a:xfrm>
            <a:off x="7391400" y="549275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웅장하다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203</Words>
  <Application>Microsoft Office PowerPoint</Application>
  <PresentationFormat>와이드스크린</PresentationFormat>
  <Paragraphs>34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HY신명조</vt:lpstr>
      <vt:lpstr>맑은 고딕</vt:lpstr>
      <vt:lpstr>Nanum</vt:lpstr>
      <vt:lpstr>Arial</vt:lpstr>
      <vt:lpstr>Open Sans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28</cp:revision>
  <dcterms:created xsi:type="dcterms:W3CDTF">2019-02-01T01:32:50Z</dcterms:created>
  <dcterms:modified xsi:type="dcterms:W3CDTF">2023-04-06T01:41:26Z</dcterms:modified>
</cp:coreProperties>
</file>