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9" r:id="rId2"/>
    <p:sldId id="278" r:id="rId3"/>
    <p:sldId id="266" r:id="rId4"/>
    <p:sldId id="277" r:id="rId5"/>
    <p:sldId id="265" r:id="rId6"/>
    <p:sldId id="267" r:id="rId7"/>
    <p:sldId id="268" r:id="rId8"/>
    <p:sldId id="269" r:id="rId9"/>
    <p:sldId id="272" r:id="rId10"/>
    <p:sldId id="270" r:id="rId11"/>
    <p:sldId id="273" r:id="rId12"/>
    <p:sldId id="271" r:id="rId13"/>
    <p:sldId id="274" r:id="rId14"/>
    <p:sldId id="275" r:id="rId15"/>
    <p:sldId id="276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2113"/>
    <a:srgbClr val="F27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80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DA-4396-85FF-8AA3800FAAE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2DA-4396-85FF-8AA3800FAAE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2DA-4396-85FF-8AA3800FAA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742116079"/>
        <c:axId val="1742116559"/>
      </c:barChart>
      <c:catAx>
        <c:axId val="174211607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42116559"/>
        <c:crosses val="autoZero"/>
        <c:auto val="1"/>
        <c:lblAlgn val="ctr"/>
        <c:lblOffset val="100"/>
        <c:noMultiLvlLbl val="0"/>
      </c:catAx>
      <c:valAx>
        <c:axId val="174211655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7421160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00-418B-9308-E8ABF89B75B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37377</c:v>
                </c:pt>
                <c:pt idx="1">
                  <c:v>37408</c:v>
                </c:pt>
                <c:pt idx="2">
                  <c:v>37438</c:v>
                </c:pt>
                <c:pt idx="3">
                  <c:v>37469</c:v>
                </c:pt>
                <c:pt idx="4">
                  <c:v>37500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00-418B-9308-E8ABF89B75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01724927"/>
        <c:axId val="1901726367"/>
      </c:areaChart>
      <c:dateAx>
        <c:axId val="1901724927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901726367"/>
        <c:crosses val="autoZero"/>
        <c:auto val="1"/>
        <c:lblOffset val="100"/>
        <c:baseTimeUnit val="months"/>
      </c:dateAx>
      <c:valAx>
        <c:axId val="19017263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901724927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D0163923-EBB0-BBE9-9EA9-DE44EE5B8CE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A6ED0DF-3DB0-96F2-B470-FEF17ABA0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811" y="474627"/>
            <a:ext cx="5908745" cy="590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54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02BE4027-C957-CB26-5881-D2A5E0FF5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3" cy="6858000"/>
          </a:xfrm>
        </p:spPr>
      </p:pic>
    </p:spTree>
    <p:extLst>
      <p:ext uri="{BB962C8B-B14F-4D97-AF65-F5344CB8AC3E}">
        <p14:creationId xmlns:p14="http://schemas.microsoft.com/office/powerpoint/2010/main" val="1746654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FDEB54-6C1D-67D9-B02F-1E780AE4E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47099"/>
            <a:ext cx="7014499" cy="372592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643620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자원의 판도라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69ACF06-471B-F4AC-1F27-2644E76F6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9706" y="1822305"/>
            <a:ext cx="3162294" cy="439207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CA624B-9E35-5224-8BD1-616D4E0E3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200" y="2750400"/>
            <a:ext cx="2544255" cy="18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123038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/>
              <a:t>기획의도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4DA73-9643-EF2C-297B-79CBE8B51811}"/>
              </a:ext>
            </a:extLst>
          </p:cNvPr>
          <p:cNvSpPr txBox="1"/>
          <p:nvPr/>
        </p:nvSpPr>
        <p:spPr>
          <a:xfrm>
            <a:off x="689584" y="1541575"/>
            <a:ext cx="108128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한정된 자원이 우리에게 주는 </a:t>
            </a:r>
            <a:r>
              <a:rPr lang="en-US" altLang="ko-KR" dirty="0"/>
              <a:t>profit! / </a:t>
            </a:r>
            <a:r>
              <a:rPr lang="ko-KR" altLang="en-US" dirty="0"/>
              <a:t>자원이 고갈되는 미래와 현실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나우루의 사례를 통해 나우루가 가졌던 허와 실을 알아보고 </a:t>
            </a:r>
            <a:r>
              <a:rPr lang="en-US" altLang="ko-KR" dirty="0"/>
              <a:t>(</a:t>
            </a:r>
            <a:r>
              <a:rPr lang="ko-KR" altLang="en-US" dirty="0"/>
              <a:t>경각심을 가지고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이를 통해 </a:t>
            </a:r>
            <a:r>
              <a:rPr lang="en-US" altLang="ko-KR" dirty="0"/>
              <a:t>~~~~</a:t>
            </a:r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무겁고 웅장한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>
                <a:solidFill>
                  <a:srgbClr val="0070C0"/>
                </a:solidFill>
              </a:rPr>
              <a:t>Artlist.io &lt; </a:t>
            </a:r>
            <a:r>
              <a:rPr lang="ko-KR" altLang="en-US" dirty="0">
                <a:solidFill>
                  <a:srgbClr val="0070C0"/>
                </a:solidFill>
              </a:rPr>
              <a:t>링크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07’ ~ 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여러가자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트랜지션을</a:t>
            </a:r>
            <a:r>
              <a:rPr lang="ko-KR" altLang="en-US" sz="1000" dirty="0">
                <a:solidFill>
                  <a:srgbClr val="0070C0"/>
                </a:solidFill>
              </a:rPr>
              <a:t> 통해 보여줌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 구성 </a:t>
            </a:r>
            <a:r>
              <a:rPr lang="en-US" altLang="ko-KR" sz="1000" dirty="0">
                <a:solidFill>
                  <a:srgbClr val="0070C0"/>
                </a:solidFill>
              </a:rPr>
              <a:t>– </a:t>
            </a:r>
            <a:r>
              <a:rPr lang="ko-KR" altLang="en-US" sz="1000" dirty="0">
                <a:solidFill>
                  <a:srgbClr val="0070C0"/>
                </a:solidFill>
              </a:rPr>
              <a:t>타이틀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부제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방송사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 err="1">
                <a:solidFill>
                  <a:srgbClr val="0070C0"/>
                </a:solidFill>
              </a:rPr>
              <a:t>영상클립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Sequence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–</a:t>
            </a:r>
            <a:r>
              <a:rPr lang="ko-KR" altLang="en-US" sz="1000" dirty="0">
                <a:solidFill>
                  <a:srgbClr val="0070C0"/>
                </a:solidFill>
              </a:rPr>
              <a:t> 빙하가 붕괴되는 장면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현 </a:t>
            </a:r>
            <a:r>
              <a:rPr lang="en-US" altLang="ko-KR" sz="1000" dirty="0">
                <a:solidFill>
                  <a:srgbClr val="0070C0"/>
                </a:solidFill>
              </a:rPr>
              <a:t>Sequence </a:t>
            </a:r>
            <a:r>
              <a:rPr lang="ko-KR" altLang="en-US" sz="1000" dirty="0">
                <a:solidFill>
                  <a:srgbClr val="0070C0"/>
                </a:solidFill>
              </a:rPr>
              <a:t>에서의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내래이션은</a:t>
            </a:r>
            <a:r>
              <a:rPr lang="ko-KR" altLang="en-US" sz="1000" dirty="0">
                <a:solidFill>
                  <a:srgbClr val="0070C0"/>
                </a:solidFill>
              </a:rPr>
              <a:t> 없음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장면마다 서로 </a:t>
            </a:r>
            <a:r>
              <a:rPr lang="ko-KR" altLang="en-US" sz="1000" dirty="0" err="1">
                <a:solidFill>
                  <a:srgbClr val="0070C0"/>
                </a:solidFill>
              </a:rPr>
              <a:t>댜른</a:t>
            </a:r>
            <a:r>
              <a:rPr lang="ko-KR" altLang="en-US" sz="1000" dirty="0">
                <a:solidFill>
                  <a:srgbClr val="0070C0"/>
                </a:solidFill>
              </a:rPr>
              <a:t> 지역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시간만 간략하게 표기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1BB734-17C3-F267-CE9E-1011E906743D}"/>
              </a:ext>
            </a:extLst>
          </p:cNvPr>
          <p:cNvSpPr txBox="1"/>
          <p:nvPr/>
        </p:nvSpPr>
        <p:spPr>
          <a:xfrm>
            <a:off x="1023750" y="4563028"/>
            <a:ext cx="380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GyeonggiTitleOTF Bold" panose="02020803020101020101" pitchFamily="18" charset="-127"/>
                <a:ea typeface="GyeonggiTitleOTF Bold" panose="02020803020101020101" pitchFamily="18" charset="-127"/>
              </a:rPr>
              <a:t>빙하가 붕괴되는 장면을 보여주면서 시작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70136A4-EFD6-F36D-FAC6-3EC1202D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1891" r="13884"/>
          <a:stretch/>
        </p:blipFill>
        <p:spPr>
          <a:xfrm>
            <a:off x="750150" y="1347951"/>
            <a:ext cx="3117600" cy="3007503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862DF27-191E-1A9E-2F2D-01FD7EB153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7" t="-900" r="10305" b="900"/>
          <a:stretch/>
        </p:blipFill>
        <p:spPr>
          <a:xfrm>
            <a:off x="3867750" y="1318945"/>
            <a:ext cx="3052800" cy="303651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528591C6-8D6C-81E4-FDE4-B9F09D4228C8}"/>
              </a:ext>
            </a:extLst>
          </p:cNvPr>
          <p:cNvSpPr/>
          <p:nvPr/>
        </p:nvSpPr>
        <p:spPr>
          <a:xfrm>
            <a:off x="3684150" y="2555503"/>
            <a:ext cx="367200" cy="7128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45CE62C-F9C4-DA0F-ED96-FF8C840A9A27}"/>
              </a:ext>
            </a:extLst>
          </p:cNvPr>
          <p:cNvSpPr txBox="1"/>
          <p:nvPr/>
        </p:nvSpPr>
        <p:spPr>
          <a:xfrm>
            <a:off x="929300" y="3801457"/>
            <a:ext cx="283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러시아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 err="1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극동해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(2023)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5762AF-FECA-D530-DAF2-07D2B693F4DC}"/>
              </a:ext>
            </a:extLst>
          </p:cNvPr>
          <p:cNvSpPr txBox="1"/>
          <p:nvPr/>
        </p:nvSpPr>
        <p:spPr>
          <a:xfrm>
            <a:off x="4226632" y="3801457"/>
            <a:ext cx="2837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북극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– </a:t>
            </a:r>
            <a:r>
              <a:rPr lang="ko-KR" altLang="en-US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빙하 </a:t>
            </a:r>
            <a:r>
              <a:rPr lang="en-US" altLang="ko-KR" sz="2000" b="1" dirty="0">
                <a:highlight>
                  <a:srgbClr val="FFFF00"/>
                </a:highlight>
                <a:latin typeface="굴림" panose="020B0600000101010101" pitchFamily="34" charset="-127"/>
                <a:ea typeface="굴림" panose="020B0600000101010101" pitchFamily="34" charset="-127"/>
              </a:rPr>
              <a:t>(2022)</a:t>
            </a:r>
            <a:endParaRPr lang="ko-KR" altLang="en-US" sz="2000" b="1" dirty="0">
              <a:highlight>
                <a:srgbClr val="FFFF00"/>
              </a:highlight>
              <a:latin typeface="굴림" panose="020B0600000101010101" pitchFamily="34" charset="-127"/>
              <a:ea typeface="굴림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996ABEA3-5333-4893-8B50-9B2E7BCBD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98" y="1045989"/>
            <a:ext cx="2608860" cy="2266012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20C40A26-31F9-0129-780C-943066B6D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" t="3018" r="4905"/>
          <a:stretch/>
        </p:blipFill>
        <p:spPr>
          <a:xfrm>
            <a:off x="3775598" y="1045989"/>
            <a:ext cx="2608860" cy="226601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77B4576-540F-FC92-2114-C340D4EA88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6"/>
          <a:stretch/>
        </p:blipFill>
        <p:spPr>
          <a:xfrm>
            <a:off x="931598" y="3545999"/>
            <a:ext cx="2608860" cy="226601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440178D-836F-9BBF-DA63-148235AF29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t="2" r="2059" b="-1"/>
          <a:stretch/>
        </p:blipFill>
        <p:spPr>
          <a:xfrm>
            <a:off x="3775599" y="3545999"/>
            <a:ext cx="2608860" cy="22660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92A8AA-25F0-B8F8-62CD-31ACB762763E}"/>
              </a:ext>
            </a:extLst>
          </p:cNvPr>
          <p:cNvSpPr txBox="1"/>
          <p:nvPr/>
        </p:nvSpPr>
        <p:spPr>
          <a:xfrm>
            <a:off x="931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1E48F8-DA75-4AE6-1062-11D909B11554}"/>
              </a:ext>
            </a:extLst>
          </p:cNvPr>
          <p:cNvSpPr txBox="1"/>
          <p:nvPr/>
        </p:nvSpPr>
        <p:spPr>
          <a:xfrm>
            <a:off x="3775598" y="2942669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8B6E4E-0059-3581-0195-7E982DB4865E}"/>
              </a:ext>
            </a:extLst>
          </p:cNvPr>
          <p:cNvSpPr txBox="1"/>
          <p:nvPr/>
        </p:nvSpPr>
        <p:spPr>
          <a:xfrm>
            <a:off x="931598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F6688E6-1264-0FEF-B3E5-630963F47083}"/>
              </a:ext>
            </a:extLst>
          </p:cNvPr>
          <p:cNvSpPr txBox="1"/>
          <p:nvPr/>
        </p:nvSpPr>
        <p:spPr>
          <a:xfrm>
            <a:off x="3761160" y="544267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#4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텍스트 개체 틀 4">
            <a:extLst>
              <a:ext uri="{FF2B5EF4-FFF2-40B4-BE49-F238E27FC236}">
                <a16:creationId xmlns:a16="http://schemas.microsoft.com/office/drawing/2014/main" id="{F4C0B3E9-56BF-3836-009A-02B5DDC143B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21’ ~ 26’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08C584C-18EC-A6C1-29B4-2ECB2FF47F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3D</a:t>
            </a:r>
            <a:r>
              <a:rPr lang="ko-KR" altLang="en-US" sz="1000" dirty="0">
                <a:solidFill>
                  <a:srgbClr val="0070C0"/>
                </a:solidFill>
              </a:rPr>
              <a:t> 입체 지구본에서 점차 작은 섬 하나를 확대함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확대 비율에 따라서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내래이션이</a:t>
            </a:r>
            <a:r>
              <a:rPr lang="ko-KR" altLang="en-US" sz="1000" dirty="0">
                <a:solidFill>
                  <a:srgbClr val="0070C0"/>
                </a:solidFill>
              </a:rPr>
              <a:t> 그 장면에 맞는 장소를 해설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80020EC-0203-9B45-681B-2A15666C0C12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-1900</a:t>
            </a:r>
            <a:r>
              <a:rPr lang="ko-KR" altLang="en-US" sz="1000" dirty="0">
                <a:solidFill>
                  <a:srgbClr val="0070C0"/>
                </a:solidFill>
              </a:rPr>
              <a:t>년 지구 </a:t>
            </a:r>
            <a:r>
              <a:rPr lang="en-US" altLang="ko-KR" sz="1000" dirty="0">
                <a:solidFill>
                  <a:srgbClr val="0070C0"/>
                </a:solidFill>
              </a:rPr>
              <a:t>(#1)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오세아니아 부근 </a:t>
            </a:r>
            <a:r>
              <a:rPr lang="en-US" altLang="ko-KR" sz="1000" dirty="0">
                <a:solidFill>
                  <a:srgbClr val="0070C0"/>
                </a:solidFill>
              </a:rPr>
              <a:t>(#2)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 작은 외딴섬 </a:t>
            </a:r>
            <a:r>
              <a:rPr lang="en-US" altLang="ko-KR" sz="1000" dirty="0">
                <a:solidFill>
                  <a:srgbClr val="0070C0"/>
                </a:solidFill>
              </a:rPr>
              <a:t>(#3)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 </a:t>
            </a:r>
            <a:r>
              <a:rPr lang="en-US" altLang="ko-KR" sz="1000" dirty="0">
                <a:solidFill>
                  <a:srgbClr val="0070C0"/>
                </a:solidFill>
              </a:rPr>
              <a:t>(#4)</a:t>
            </a:r>
          </a:p>
        </p:txBody>
      </p:sp>
      <p:sp>
        <p:nvSpPr>
          <p:cNvPr id="23" name="텍스트 개체 틀 3">
            <a:extLst>
              <a:ext uri="{FF2B5EF4-FFF2-40B4-BE49-F238E27FC236}">
                <a16:creationId xmlns:a16="http://schemas.microsoft.com/office/drawing/2014/main" id="{50434DF0-0E09-B512-94A6-2F4461822577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81719563-C4EA-65BD-A81F-5F6369154D9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2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9AE075-CCFE-4C9A-8528-6B7A465475B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B3CC65-32D2-931E-DC24-E6DF5CC70339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A69E540-7C5F-7C63-44F5-8BED8A351FD9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08A6B5C-D02C-14F9-6572-1E2196A38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3185886"/>
            <a:ext cx="4537226" cy="2722336"/>
          </a:xfrm>
          <a:prstGeom prst="rect">
            <a:avLst/>
          </a:prstGeom>
        </p:spPr>
      </p:pic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98F9C5F6-6F41-228D-351B-DDCD10099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9" t="-11291" r="34293" b="21983"/>
          <a:stretch/>
        </p:blipFill>
        <p:spPr>
          <a:xfrm>
            <a:off x="614136" y="1087664"/>
            <a:ext cx="4227641" cy="2616874"/>
          </a:xfrm>
        </p:spPr>
      </p:pic>
      <p:sp>
        <p:nvSpPr>
          <p:cNvPr id="9" name="화살표: 왼쪽으로 구부러짐 8">
            <a:extLst>
              <a:ext uri="{FF2B5EF4-FFF2-40B4-BE49-F238E27FC236}">
                <a16:creationId xmlns:a16="http://schemas.microsoft.com/office/drawing/2014/main" id="{08412712-6FED-A715-F5A8-65779D1BFC33}"/>
              </a:ext>
            </a:extLst>
          </p:cNvPr>
          <p:cNvSpPr/>
          <p:nvPr/>
        </p:nvSpPr>
        <p:spPr>
          <a:xfrm>
            <a:off x="5109029" y="2630715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화살표: 왼쪽으로 구부러짐 10">
            <a:extLst>
              <a:ext uri="{FF2B5EF4-FFF2-40B4-BE49-F238E27FC236}">
                <a16:creationId xmlns:a16="http://schemas.microsoft.com/office/drawing/2014/main" id="{8213786D-A43C-3DFF-5DC1-C88CE8CF6A47}"/>
              </a:ext>
            </a:extLst>
          </p:cNvPr>
          <p:cNvSpPr/>
          <p:nvPr/>
        </p:nvSpPr>
        <p:spPr>
          <a:xfrm flipH="1" flipV="1">
            <a:off x="1720850" y="3235059"/>
            <a:ext cx="805543" cy="1211942"/>
          </a:xfrm>
          <a:prstGeom prst="curvedLeftArrow">
            <a:avLst/>
          </a:prstGeom>
          <a:solidFill>
            <a:srgbClr val="F0211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349B30-298A-E347-2011-376990854C92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아름다운 나우루의 전경과 황폐해진 광산을 연속적으로 전환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색보정을 통해 비극과 신비를 오갈 수 있도록 전개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718F938-78AC-5D23-5357-87FFA6FB704E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한때 아름다웠던 이 도시 나우루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하지면 현재의 모습은 </a:t>
            </a:r>
            <a:r>
              <a:rPr lang="ko-KR" altLang="en-US" sz="1000" dirty="0" err="1">
                <a:solidFill>
                  <a:srgbClr val="0070C0"/>
                </a:solidFill>
              </a:rPr>
              <a:t>보시다와</a:t>
            </a:r>
            <a:r>
              <a:rPr lang="ko-KR" altLang="en-US" sz="1000" dirty="0">
                <a:solidFill>
                  <a:srgbClr val="0070C0"/>
                </a:solidFill>
              </a:rPr>
              <a:t> 같이 황폐해진 모습입니다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어떤 일이 나우루를 이렇게 </a:t>
            </a:r>
            <a:r>
              <a:rPr lang="ko-KR" altLang="en-US" sz="1000" dirty="0" err="1">
                <a:solidFill>
                  <a:srgbClr val="0070C0"/>
                </a:solidFill>
              </a:rPr>
              <a:t>바꿔놓았을까요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텍스트 개체 틀 3">
            <a:extLst>
              <a:ext uri="{FF2B5EF4-FFF2-40B4-BE49-F238E27FC236}">
                <a16:creationId xmlns:a16="http://schemas.microsoft.com/office/drawing/2014/main" id="{000A0F8F-F1AB-3EC6-6DED-AB1D5924E2A6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장엄한 음악</a:t>
            </a:r>
            <a:r>
              <a:rPr lang="en-US" altLang="ko-KR" dirty="0">
                <a:solidFill>
                  <a:srgbClr val="0070C0"/>
                </a:solidFill>
              </a:rPr>
              <a:t>, </a:t>
            </a:r>
            <a:r>
              <a:rPr lang="ko-KR" altLang="en-US" dirty="0">
                <a:solidFill>
                  <a:srgbClr val="0070C0"/>
                </a:solidFill>
              </a:rPr>
              <a:t>신비한 음악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en-US" altLang="ko-KR" dirty="0" err="1">
                <a:solidFill>
                  <a:srgbClr val="0070C0"/>
                </a:solidFill>
              </a:rPr>
              <a:t>Artlist</a:t>
            </a:r>
            <a:r>
              <a:rPr lang="en-US" altLang="ko-KR" dirty="0">
                <a:solidFill>
                  <a:srgbClr val="0070C0"/>
                </a:solidFill>
              </a:rPr>
              <a:t> </a:t>
            </a:r>
            <a:r>
              <a:rPr lang="ko-KR" altLang="en-US" dirty="0">
                <a:solidFill>
                  <a:srgbClr val="0070C0"/>
                </a:solidFill>
              </a:rPr>
              <a:t>에서 라이선스를 구매해서 사용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263949FC-450B-3096-57E3-06A6027685D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27’ ~ 60’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F485F25-5EA0-FFA5-2C9A-E06A62B64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5409"/>
            <a:ext cx="6172200" cy="411638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601F1EE-E693-EEB8-C144-5AF6CB743087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B650689-896C-D219-124B-FD202F2C244F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인광석이라는 자원에 대해 설명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어떠한 용도로 쓰이는지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어떠한 가치를 지니는지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71915DF-CB96-05A7-C7EF-BBE8B605DDEC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인광석이라는 자원은 </a:t>
            </a:r>
            <a:r>
              <a:rPr lang="en-US" altLang="ko-KR" sz="1000" dirty="0">
                <a:solidFill>
                  <a:srgbClr val="0070C0"/>
                </a:solidFill>
              </a:rPr>
              <a:t>~~~~~</a:t>
            </a:r>
            <a:r>
              <a:rPr lang="ko-KR" altLang="en-US" sz="1000" dirty="0">
                <a:solidFill>
                  <a:srgbClr val="0070C0"/>
                </a:solidFill>
              </a:rPr>
              <a:t>한 자원입니다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광물은 </a:t>
            </a:r>
            <a:r>
              <a:rPr lang="en-US" altLang="ko-KR" sz="1000" dirty="0">
                <a:solidFill>
                  <a:srgbClr val="0070C0"/>
                </a:solidFill>
              </a:rPr>
              <a:t>~~~</a:t>
            </a:r>
            <a:r>
              <a:rPr lang="ko-KR" altLang="en-US" sz="1000" dirty="0">
                <a:solidFill>
                  <a:srgbClr val="0070C0"/>
                </a:solidFill>
              </a:rPr>
              <a:t>에 쓰이고 </a:t>
            </a:r>
            <a:r>
              <a:rPr lang="en-US" altLang="ko-KR" sz="1000" dirty="0">
                <a:solidFill>
                  <a:srgbClr val="0070C0"/>
                </a:solidFill>
              </a:rPr>
              <a:t>~~~</a:t>
            </a:r>
            <a:r>
              <a:rPr lang="ko-KR" altLang="en-US" sz="1000" dirty="0">
                <a:solidFill>
                  <a:srgbClr val="0070C0"/>
                </a:solidFill>
              </a:rPr>
              <a:t>로 사용할 수 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이렇게 가치 높은 광석</a:t>
            </a:r>
            <a:r>
              <a:rPr lang="en-US" altLang="ko-KR" sz="1000" dirty="0">
                <a:solidFill>
                  <a:srgbClr val="0070C0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83A95DE7-E007-64FE-3412-4EE382F396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19" y="1662063"/>
            <a:ext cx="4823052" cy="322040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552F3A-560A-FE49-CB0E-937C87CB9F42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9464A1D-CBBA-803F-0B01-4604CDCBAAC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나우루에 분포했던 인광석에 대한 정보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7A3984D-848E-15EF-94C5-902306A3482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 광석은 나우루 전역에 걸쳐 분포했습니다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나우루는 기반시설을 이용해 인광석을 채굴하였고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28F7721-9492-4DA5-DF9B-C4004C0DF5E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graphicFrame>
        <p:nvGraphicFramePr>
          <p:cNvPr id="4" name="차트 3">
            <a:extLst>
              <a:ext uri="{FF2B5EF4-FFF2-40B4-BE49-F238E27FC236}">
                <a16:creationId xmlns:a16="http://schemas.microsoft.com/office/drawing/2014/main" id="{9CAF5171-AEA1-B547-FFD2-698505A131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6969197"/>
              </p:ext>
            </p:extLst>
          </p:nvPr>
        </p:nvGraphicFramePr>
        <p:xfrm>
          <a:off x="1605643" y="1517348"/>
          <a:ext cx="4637314" cy="3823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8FBE7374-3ED0-D7BA-22EA-1802A00CB313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이를 이용해 막대한 수익을 벌어들일 수 있었습니다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19xx</a:t>
            </a:r>
            <a:r>
              <a:rPr lang="ko-KR" altLang="en-US" sz="1000" dirty="0">
                <a:solidFill>
                  <a:srgbClr val="0070C0"/>
                </a:solidFill>
              </a:rPr>
              <a:t>년까지 나우루는 이를 통해 엄청난 성장을 이룰 수 있었습니다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5F9D31D-7050-10D2-E8A5-0399BF06FF40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주요 수출 품목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EE8E37-0646-C00C-B019-54019F1F2B5A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15728D9-B0E1-42F8-9DAC-7DB740A1ADD6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나우루의 경제 성장과 당시 일본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미국과 비교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당시 국민 생활 수준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73091A3-70AD-0B45-82FA-8C97B872847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DBAF9A07-A1C4-AB46-45B3-6456368FF7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901737"/>
              </p:ext>
            </p:extLst>
          </p:nvPr>
        </p:nvGraphicFramePr>
        <p:xfrm>
          <a:off x="1445004" y="1444776"/>
          <a:ext cx="4840514" cy="3968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7C254E-B6C8-4B4B-F91C-4E2B6CF79745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8143A-A4E1-F742-1EFF-E471A8C5AC5D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500CDD-60E6-534B-DF65-655A65698AD6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>
                <a:solidFill>
                  <a:srgbClr val="0070C0"/>
                </a:solidFill>
              </a:rPr>
              <a:t>과학문화거점센터와 연계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2016D06-AEC2-4CA8-5854-CCEFA9C879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67669"/>
            <a:ext cx="6172200" cy="347186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B09E00-7C44-FB5E-C468-4EC6FAB5A82E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자원의 판도라</a:t>
            </a:r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347</Words>
  <Application>Microsoft Office PowerPoint</Application>
  <PresentationFormat>와이드스크린</PresentationFormat>
  <Paragraphs>75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0" baseType="lpstr">
      <vt:lpstr>굴림</vt:lpstr>
      <vt:lpstr>GyeonggiTitleOTF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29</cp:revision>
  <dcterms:created xsi:type="dcterms:W3CDTF">2019-02-01T01:32:50Z</dcterms:created>
  <dcterms:modified xsi:type="dcterms:W3CDTF">2023-04-13T03:38:36Z</dcterms:modified>
</cp:coreProperties>
</file>