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84" r:id="rId2"/>
    <p:sldId id="277" r:id="rId3"/>
    <p:sldId id="256" r:id="rId4"/>
    <p:sldId id="265" r:id="rId5"/>
    <p:sldId id="267" r:id="rId6"/>
    <p:sldId id="282" r:id="rId7"/>
    <p:sldId id="279" r:id="rId8"/>
    <p:sldId id="280" r:id="rId9"/>
    <p:sldId id="283" r:id="rId10"/>
    <p:sldId id="285" r:id="rId11"/>
    <p:sldId id="286" r:id="rId12"/>
    <p:sldId id="287" r:id="rId13"/>
    <p:sldId id="288" r:id="rId14"/>
    <p:sldId id="271" r:id="rId15"/>
    <p:sldId id="281" r:id="rId16"/>
    <p:sldId id="272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89" autoAdjust="0"/>
    <p:restoredTop sz="94660"/>
  </p:normalViewPr>
  <p:slideViewPr>
    <p:cSldViewPr snapToGrid="0" showGuides="1">
      <p:cViewPr varScale="1">
        <p:scale>
          <a:sx n="163" d="100"/>
          <a:sy n="163" d="100"/>
        </p:scale>
        <p:origin x="768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52" d="100"/>
          <a:sy n="52" d="100"/>
        </p:scale>
        <p:origin x="2592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4-06T02:24:33.27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C79FA1-B792-4365-A9B0-4C8FC7510077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F78D2B-48FD-478B-84C3-F063349700A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192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4"/>
          <p:cNvSpPr txBox="1">
            <a:spLocks/>
          </p:cNvSpPr>
          <p:nvPr userDrawn="1"/>
        </p:nvSpPr>
        <p:spPr>
          <a:xfrm>
            <a:off x="7423151" y="9921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Context</a:t>
            </a:r>
            <a:endParaRPr lang="ko-KR" altLang="en-US" sz="1600" b="1" dirty="0"/>
          </a:p>
        </p:txBody>
      </p:sp>
      <p:sp>
        <p:nvSpPr>
          <p:cNvPr id="10" name="제목 4"/>
          <p:cNvSpPr txBox="1">
            <a:spLocks/>
          </p:cNvSpPr>
          <p:nvPr userDrawn="1"/>
        </p:nvSpPr>
        <p:spPr>
          <a:xfrm>
            <a:off x="7423151" y="5221287"/>
            <a:ext cx="3932237" cy="4302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600" b="1" dirty="0"/>
              <a:t>Sound</a:t>
            </a:r>
            <a:endParaRPr lang="ko-KR" altLang="en-US" sz="1600" b="1" dirty="0"/>
          </a:p>
        </p:txBody>
      </p:sp>
      <p:sp>
        <p:nvSpPr>
          <p:cNvPr id="11" name="텍스트 개체 틀 6"/>
          <p:cNvSpPr txBox="1">
            <a:spLocks/>
          </p:cNvSpPr>
          <p:nvPr userDrawn="1"/>
        </p:nvSpPr>
        <p:spPr>
          <a:xfrm>
            <a:off x="861215" y="6046786"/>
            <a:ext cx="935835" cy="6762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TIME</a:t>
            </a:r>
            <a:endParaRPr lang="ko-KR" altLang="en-US" b="1" dirty="0"/>
          </a:p>
        </p:txBody>
      </p:sp>
      <p:cxnSp>
        <p:nvCxnSpPr>
          <p:cNvPr id="15" name="직선 연결선 14"/>
          <p:cNvCxnSpPr/>
          <p:nvPr userDrawn="1"/>
        </p:nvCxnSpPr>
        <p:spPr>
          <a:xfrm>
            <a:off x="7423150" y="5105400"/>
            <a:ext cx="40703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텍스트 개체 틀 6"/>
          <p:cNvSpPr txBox="1">
            <a:spLocks/>
          </p:cNvSpPr>
          <p:nvPr userDrawn="1"/>
        </p:nvSpPr>
        <p:spPr>
          <a:xfrm>
            <a:off x="861215" y="509585"/>
            <a:ext cx="935836" cy="4502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b="1" dirty="0"/>
              <a:t>Video</a:t>
            </a:r>
            <a:endParaRPr lang="ko-KR" altLang="en-US" b="1" dirty="0"/>
          </a:p>
        </p:txBody>
      </p:sp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FE06A470-DAC5-739C-2C0C-B30E2655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66786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endParaRPr lang="ko-KR" altLang="en-US" sz="1000" dirty="0"/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7B0652CA-4B5C-600E-7D1F-AB949707124A}"/>
              </a:ext>
            </a:extLst>
          </p:cNvPr>
          <p:cNvSpPr/>
          <p:nvPr userDrawn="1"/>
        </p:nvSpPr>
        <p:spPr>
          <a:xfrm>
            <a:off x="7423150" y="1333850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화면 구성 </a:t>
            </a:r>
            <a:r>
              <a:rPr lang="en-US" altLang="ko-KR" sz="1000" b="1" u="sng" dirty="0">
                <a:solidFill>
                  <a:schemeClr val="tx1"/>
                </a:solidFill>
              </a:rPr>
              <a:t>(Video)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4830DBE-FF41-813C-BE28-626FA34BBAEB}"/>
              </a:ext>
            </a:extLst>
          </p:cNvPr>
          <p:cNvSpPr/>
          <p:nvPr userDrawn="1"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 dirty="0">
                <a:solidFill>
                  <a:schemeClr val="tx1"/>
                </a:solidFill>
              </a:rPr>
              <a:t>자막</a:t>
            </a:r>
            <a:r>
              <a:rPr lang="en-US" altLang="ko-KR" sz="1000" b="1" u="sng" dirty="0">
                <a:solidFill>
                  <a:schemeClr val="tx1"/>
                </a:solidFill>
              </a:rPr>
              <a:t>(Subtitle)/ </a:t>
            </a:r>
            <a:r>
              <a:rPr lang="ko-KR" altLang="en-US" sz="1000" b="1" u="sng" dirty="0" err="1">
                <a:solidFill>
                  <a:schemeClr val="tx1"/>
                </a:solidFill>
              </a:rPr>
              <a:t>내래이션</a:t>
            </a:r>
            <a:r>
              <a:rPr lang="en-US" altLang="ko-KR" sz="1000" b="1" u="sng" dirty="0">
                <a:solidFill>
                  <a:schemeClr val="tx1"/>
                </a:solidFill>
              </a:rPr>
              <a:t>(Na)</a:t>
            </a: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ko-KR" sz="1000" b="1" u="sng" dirty="0">
              <a:solidFill>
                <a:schemeClr val="tx1"/>
              </a:solidFill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33995B6-1F9E-1670-2615-4157F108761C}"/>
              </a:ext>
            </a:extLst>
          </p:cNvPr>
          <p:cNvSpPr/>
          <p:nvPr userDrawn="1"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21" name="텍스트 개체 틀 6">
            <a:extLst>
              <a:ext uri="{FF2B5EF4-FFF2-40B4-BE49-F238E27FC236}">
                <a16:creationId xmlns:a16="http://schemas.microsoft.com/office/drawing/2014/main" id="{BEC1CCAE-2143-2B83-1424-1885FC3BC24A}"/>
              </a:ext>
            </a:extLst>
          </p:cNvPr>
          <p:cNvSpPr txBox="1">
            <a:spLocks/>
          </p:cNvSpPr>
          <p:nvPr userDrawn="1"/>
        </p:nvSpPr>
        <p:spPr>
          <a:xfrm>
            <a:off x="838200" y="127610"/>
            <a:ext cx="10696930" cy="32220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600" b="1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Title                                                                                                                                 #</a:t>
            </a:r>
            <a:endParaRPr lang="ko-KR" altLang="en-US" sz="16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0472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420283"/>
            <a:ext cx="51816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590800"/>
            <a:ext cx="42672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048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096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9144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219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524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8288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1337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4385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4/13/2023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9274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5BB901-F75C-4FA0-AA96-8064974E6F06}" type="datetimeFigureOut">
              <a:rPr lang="ko-KR" altLang="en-US" smtClean="0"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D3C3A1-4C94-43A6-9A5D-DF596E12B7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8283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>
            <a:extLst>
              <a:ext uri="{FF2B5EF4-FFF2-40B4-BE49-F238E27FC236}">
                <a16:creationId xmlns:a16="http://schemas.microsoft.com/office/drawing/2014/main" id="{7490F4B4-A53B-A094-E2F9-AFFD8B4087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52" y="1663297"/>
            <a:ext cx="10949895" cy="35314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31EF27B-EE03-55E1-4FAD-2344AE8022E3}"/>
              </a:ext>
            </a:extLst>
          </p:cNvPr>
          <p:cNvSpPr txBox="1"/>
          <p:nvPr/>
        </p:nvSpPr>
        <p:spPr>
          <a:xfrm>
            <a:off x="290852" y="296332"/>
            <a:ext cx="34514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000" dirty="0">
                <a:latin typeface="Pretendard"/>
              </a:rPr>
              <a:t>팀 로고</a:t>
            </a:r>
          </a:p>
        </p:txBody>
      </p:sp>
    </p:spTree>
    <p:extLst>
      <p:ext uri="{BB962C8B-B14F-4D97-AF65-F5344CB8AC3E}">
        <p14:creationId xmlns:p14="http://schemas.microsoft.com/office/powerpoint/2010/main" val="796528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DE12A607-A867-2200-67F4-279F7348DC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E18D8B9-02D1-2551-2645-11874AC24097}"/>
              </a:ext>
            </a:extLst>
          </p:cNvPr>
          <p:cNvSpPr/>
          <p:nvPr/>
        </p:nvSpPr>
        <p:spPr>
          <a:xfrm>
            <a:off x="92279" y="96473"/>
            <a:ext cx="11945923" cy="6761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9CA67B-7719-A4C8-CA42-9C416821A7F8}"/>
              </a:ext>
            </a:extLst>
          </p:cNvPr>
          <p:cNvSpPr txBox="1"/>
          <p:nvPr/>
        </p:nvSpPr>
        <p:spPr>
          <a:xfrm>
            <a:off x="489192" y="3700338"/>
            <a:ext cx="6094602" cy="21400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제작 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23.06.01 ~ 23.07.01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업로드 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23.07.02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분량 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1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회 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1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분</a:t>
            </a:r>
            <a:endParaRPr lang="en-US" altLang="ko-KR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장르 홍보</a:t>
            </a:r>
            <a:endParaRPr lang="en-US" altLang="ko-KR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촬영 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최석종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박기영</a:t>
            </a:r>
            <a:endParaRPr lang="en-US" altLang="ko-KR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편집 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최석종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박기영</a:t>
            </a:r>
            <a:endParaRPr lang="en-US" altLang="ko-KR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기획 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: 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이경민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 err="1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최석종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안성만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,</a:t>
            </a: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박기영</a:t>
            </a:r>
            <a:endParaRPr lang="en-US" altLang="ko-KR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ko-KR" altLang="en-US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9F96813-4936-3A02-30B6-DE3DE834B9B0}"/>
              </a:ext>
            </a:extLst>
          </p:cNvPr>
          <p:cNvSpPr txBox="1"/>
          <p:nvPr/>
        </p:nvSpPr>
        <p:spPr>
          <a:xfrm>
            <a:off x="404769" y="346964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b="1" dirty="0"/>
              <a:t>기획의도</a:t>
            </a:r>
            <a:endParaRPr lang="ko-KR" altLang="en-US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223A15-E89F-18D5-3C4A-D4FD1BC30475}"/>
              </a:ext>
            </a:extLst>
          </p:cNvPr>
          <p:cNvSpPr txBox="1"/>
          <p:nvPr/>
        </p:nvSpPr>
        <p:spPr>
          <a:xfrm>
            <a:off x="589675" y="1337163"/>
            <a:ext cx="6094602" cy="12167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기획의도</a:t>
            </a:r>
            <a:endParaRPr lang="en-US" altLang="ko-KR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  <a:p>
            <a:pPr algn="l"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대구 창의융합교육원의 다양한 테마의 전시관과 체험활동들을 소개 함으로써 시민들이 한 번쯤 방문 하고싶은 욕구를 불러일으키는 홍보영상을 제작 하고자 함</a:t>
            </a:r>
            <a:r>
              <a:rPr lang="en-US" altLang="ko-KR" sz="1000" dirty="0">
                <a:solidFill>
                  <a:srgbClr val="0070C0"/>
                </a:solidFill>
                <a:latin typeface="Pretendard" panose="02000503000000020004" pitchFamily="50" charset="-127"/>
                <a:ea typeface="Pretendard" panose="02000503000000020004" pitchFamily="50" charset="-127"/>
                <a:cs typeface="Pretendard" panose="02000503000000020004" pitchFamily="50" charset="-127"/>
              </a:rPr>
              <a:t>.</a:t>
            </a:r>
          </a:p>
          <a:p>
            <a:pPr algn="l">
              <a:lnSpc>
                <a:spcPct val="150000"/>
              </a:lnSpc>
            </a:pPr>
            <a:endParaRPr lang="ko-KR" altLang="en-US" sz="1000" dirty="0">
              <a:solidFill>
                <a:srgbClr val="0070C0"/>
              </a:solidFill>
              <a:latin typeface="Pretendard" panose="02000503000000020004" pitchFamily="50" charset="-127"/>
              <a:ea typeface="Pretendard" panose="02000503000000020004" pitchFamily="50" charset="-127"/>
              <a:cs typeface="Pretendard" panose="02000503000000020004" pitchFamily="50" charset="-127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14:cNvPr>
              <p14:cNvContentPartPr/>
              <p14:nvPr/>
            </p14:nvContentPartPr>
            <p14:xfrm>
              <a:off x="3548417" y="-1284583"/>
              <a:ext cx="360" cy="360"/>
            </p14:xfrm>
          </p:contentPart>
        </mc:Choice>
        <mc:Fallback xmlns="">
          <p:pic>
            <p:nvPicPr>
              <p:cNvPr id="6" name="잉크 5">
                <a:extLst>
                  <a:ext uri="{FF2B5EF4-FFF2-40B4-BE49-F238E27FC236}">
                    <a16:creationId xmlns:a16="http://schemas.microsoft.com/office/drawing/2014/main" id="{4BA0A53C-CC0C-C708-4EC0-31192C0EFF9C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39777" y="-1293583"/>
                <a:ext cx="18000" cy="18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416457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60317" y="3689796"/>
            <a:ext cx="1584663" cy="1584663"/>
            <a:chOff x="990476" y="5534694"/>
            <a:chExt cx="2376994" cy="237699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0476" y="5534694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660317" y="1028617"/>
            <a:ext cx="1584663" cy="1584663"/>
            <a:chOff x="990476" y="1542925"/>
            <a:chExt cx="2376994" cy="237699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0476" y="1542925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6668481" y="1028617"/>
            <a:ext cx="1584663" cy="1584663"/>
            <a:chOff x="10002721" y="1542925"/>
            <a:chExt cx="2376994" cy="2376994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02721" y="1542925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6668481" y="3689796"/>
            <a:ext cx="1584663" cy="1584663"/>
            <a:chOff x="10002721" y="5534694"/>
            <a:chExt cx="2376994" cy="237699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002721" y="5534694"/>
              <a:ext cx="2376994" cy="2376994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301588" y="3416667"/>
            <a:ext cx="5587301" cy="23809"/>
            <a:chOff x="4952381" y="5125000"/>
            <a:chExt cx="8380952" cy="35714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 rot="5400000">
              <a:off x="4952381" y="5125000"/>
              <a:ext cx="8380952" cy="3571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60318" y="3428572"/>
            <a:ext cx="4825397" cy="23809"/>
            <a:chOff x="990476" y="5142857"/>
            <a:chExt cx="7238095" cy="35714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90476" y="5142857"/>
              <a:ext cx="7238095" cy="35714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68481" y="3428572"/>
            <a:ext cx="4825397" cy="23809"/>
            <a:chOff x="10002721" y="5142857"/>
            <a:chExt cx="7238095" cy="35714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02721" y="5142857"/>
              <a:ext cx="7238095" cy="35714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-74379" y="315644"/>
            <a:ext cx="2340136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4400" kern="0" spc="-67" dirty="0">
                <a:solidFill>
                  <a:srgbClr val="000000"/>
                </a:solidFill>
                <a:latin typeface="Noto Sans CJK KR Bold" pitchFamily="34" charset="0"/>
                <a:cs typeface="Noto Sans CJK KR Bold" pitchFamily="34" charset="0"/>
              </a:rPr>
              <a:t>팀소개</a:t>
            </a:r>
            <a:endParaRPr lang="en-US" sz="1200" dirty="0"/>
          </a:p>
        </p:txBody>
      </p:sp>
      <p:sp>
        <p:nvSpPr>
          <p:cNvPr id="24" name="Object 24"/>
          <p:cNvSpPr txBox="1"/>
          <p:nvPr/>
        </p:nvSpPr>
        <p:spPr>
          <a:xfrm>
            <a:off x="2594102" y="1328548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조장:안성만</a:t>
            </a:r>
            <a:endParaRPr lang="en-US" sz="1200" dirty="0"/>
          </a:p>
        </p:txBody>
      </p:sp>
      <p:sp>
        <p:nvSpPr>
          <p:cNvPr id="25" name="Object 25"/>
          <p:cNvSpPr txBox="1"/>
          <p:nvPr/>
        </p:nvSpPr>
        <p:spPr>
          <a:xfrm>
            <a:off x="2594101" y="1971177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26" name="Object 26"/>
          <p:cNvSpPr txBox="1"/>
          <p:nvPr/>
        </p:nvSpPr>
        <p:spPr>
          <a:xfrm>
            <a:off x="2594102" y="3989727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팀원:이경민</a:t>
            </a:r>
            <a:endParaRPr lang="en-US" sz="1200" dirty="0"/>
          </a:p>
        </p:txBody>
      </p:sp>
      <p:sp>
        <p:nvSpPr>
          <p:cNvPr id="27" name="Object 27"/>
          <p:cNvSpPr txBox="1"/>
          <p:nvPr/>
        </p:nvSpPr>
        <p:spPr>
          <a:xfrm>
            <a:off x="2594101" y="4632356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28" name="Object 28"/>
          <p:cNvSpPr txBox="1"/>
          <p:nvPr/>
        </p:nvSpPr>
        <p:spPr>
          <a:xfrm>
            <a:off x="8602283" y="1180998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팀원:최석종</a:t>
            </a:r>
            <a:endParaRPr lang="en-US" sz="1200" dirty="0"/>
          </a:p>
        </p:txBody>
      </p:sp>
      <p:sp>
        <p:nvSpPr>
          <p:cNvPr id="29" name="Object 29"/>
          <p:cNvSpPr txBox="1"/>
          <p:nvPr/>
        </p:nvSpPr>
        <p:spPr>
          <a:xfrm>
            <a:off x="8602265" y="1823628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  <p:sp>
        <p:nvSpPr>
          <p:cNvPr id="30" name="Object 30"/>
          <p:cNvSpPr txBox="1"/>
          <p:nvPr/>
        </p:nvSpPr>
        <p:spPr>
          <a:xfrm>
            <a:off x="8580496" y="3989727"/>
            <a:ext cx="186122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팀원:박기영</a:t>
            </a:r>
            <a:endParaRPr lang="en-US" sz="1200" dirty="0"/>
          </a:p>
        </p:txBody>
      </p:sp>
      <p:sp>
        <p:nvSpPr>
          <p:cNvPr id="31" name="Object 31"/>
          <p:cNvSpPr txBox="1"/>
          <p:nvPr/>
        </p:nvSpPr>
        <p:spPr>
          <a:xfrm>
            <a:off x="8580524" y="4632356"/>
            <a:ext cx="2240135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Noto Sans CJK KR Regular" pitchFamily="34" charset="0"/>
                <a:cs typeface="Noto Sans CJK KR Regular" pitchFamily="34" charset="0"/>
              </a:rPr>
              <a:t>역할:</a:t>
            </a:r>
            <a:endParaRPr lang="en-US" sz="12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4294967295"/>
          </p:nvPr>
        </p:nvSpPr>
        <p:spPr>
          <a:xfrm>
            <a:off x="838200" y="1002487"/>
            <a:ext cx="6172200" cy="4873625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ko-KR" altLang="en-US" sz="1000" dirty="0">
              <a:solidFill>
                <a:srgbClr val="0070C0"/>
              </a:solidFill>
            </a:endParaRP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4294967295"/>
          </p:nvPr>
        </p:nvSpPr>
        <p:spPr>
          <a:xfrm>
            <a:off x="7423150" y="5687201"/>
            <a:ext cx="3932237" cy="647700"/>
          </a:xfrm>
        </p:spPr>
        <p:txBody>
          <a:bodyPr>
            <a:normAutofit fontScale="70000" lnSpcReduction="20000"/>
          </a:bodyPr>
          <a:lstStyle/>
          <a:p>
            <a:r>
              <a:rPr lang="en-US" altLang="ko-KR" dirty="0">
                <a:solidFill>
                  <a:srgbClr val="0070C0"/>
                </a:solidFill>
              </a:rPr>
              <a:t>Power train</a:t>
            </a:r>
          </a:p>
          <a:p>
            <a:r>
              <a:rPr lang="en-US" altLang="ko-KR" dirty="0">
                <a:solidFill>
                  <a:srgbClr val="0070C0"/>
                </a:solidFill>
              </a:rPr>
              <a:t>-</a:t>
            </a:r>
            <a:r>
              <a:rPr lang="ko-KR" altLang="en-US" dirty="0" err="1">
                <a:solidFill>
                  <a:srgbClr val="0070C0"/>
                </a:solidFill>
              </a:rPr>
              <a:t>브금대통령</a:t>
            </a:r>
            <a:endParaRPr lang="ko-KR" altLang="en-US" dirty="0">
              <a:solidFill>
                <a:srgbClr val="0070C0"/>
              </a:solidFill>
            </a:endParaRPr>
          </a:p>
        </p:txBody>
      </p:sp>
      <p:sp>
        <p:nvSpPr>
          <p:cNvPr id="5" name="텍스트 개체 틀 4"/>
          <p:cNvSpPr>
            <a:spLocks noGrp="1"/>
          </p:cNvSpPr>
          <p:nvPr>
            <p:ph type="body" sz="half" idx="4294967295"/>
          </p:nvPr>
        </p:nvSpPr>
        <p:spPr>
          <a:xfrm>
            <a:off x="1797050" y="6111063"/>
            <a:ext cx="5204693" cy="647700"/>
          </a:xfrm>
        </p:spPr>
        <p:txBody>
          <a:bodyPr>
            <a:normAutofit/>
          </a:bodyPr>
          <a:lstStyle/>
          <a:p>
            <a:r>
              <a:rPr lang="en-US" altLang="ko-KR" sz="1500" dirty="0">
                <a:solidFill>
                  <a:srgbClr val="0070C0"/>
                </a:solidFill>
              </a:rPr>
              <a:t>00:00 ~ 00:04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1" name="사각형: 둥근 모서리 10">
            <a:extLst>
              <a:ext uri="{FF2B5EF4-FFF2-40B4-BE49-F238E27FC236}">
                <a16:creationId xmlns:a16="http://schemas.microsoft.com/office/drawing/2014/main" id="{2DE72A3E-68F1-1AA6-A945-93FCE0AE5144}"/>
              </a:ext>
            </a:extLst>
          </p:cNvPr>
          <p:cNvSpPr/>
          <p:nvPr/>
        </p:nvSpPr>
        <p:spPr>
          <a:xfrm>
            <a:off x="10058668" y="88385"/>
            <a:ext cx="1476462" cy="380184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0070C0"/>
                </a:solidFill>
              </a:rPr>
              <a:t>1</a:t>
            </a:r>
            <a:endParaRPr lang="ko-KR" altLang="en-US" b="1" dirty="0">
              <a:solidFill>
                <a:srgbClr val="0070C0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6BE14C1-C54C-3ACE-D7D3-B137010FDFF3}"/>
              </a:ext>
            </a:extLst>
          </p:cNvPr>
          <p:cNvSpPr/>
          <p:nvPr/>
        </p:nvSpPr>
        <p:spPr>
          <a:xfrm>
            <a:off x="7423150" y="1369551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1. </a:t>
            </a:r>
            <a:r>
              <a:rPr lang="ko-KR" altLang="en-US" sz="1000" dirty="0">
                <a:solidFill>
                  <a:srgbClr val="0070C0"/>
                </a:solidFill>
              </a:rPr>
              <a:t>페이드인으로 로고 소개 후 다운 스케일 </a:t>
            </a:r>
            <a:r>
              <a:rPr lang="en-US" altLang="ko-KR" sz="1000" dirty="0">
                <a:solidFill>
                  <a:srgbClr val="0070C0"/>
                </a:solidFill>
              </a:rPr>
              <a:t>-&gt; </a:t>
            </a:r>
            <a:r>
              <a:rPr lang="ko-KR" altLang="en-US" sz="1000" dirty="0">
                <a:solidFill>
                  <a:srgbClr val="0070C0"/>
                </a:solidFill>
              </a:rPr>
              <a:t>우측상단 배치 후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00" dirty="0">
                <a:solidFill>
                  <a:srgbClr val="0070C0"/>
                </a:solidFill>
              </a:rPr>
              <a:t>소개영상 시작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2. </a:t>
            </a:r>
            <a:r>
              <a:rPr lang="ko-KR" altLang="en-US" sz="1000" dirty="0">
                <a:solidFill>
                  <a:srgbClr val="0070C0"/>
                </a:solidFill>
              </a:rPr>
              <a:t>로고 소개 후 노래시작</a:t>
            </a:r>
            <a:endParaRPr lang="en-US" altLang="ko-KR" sz="1000" dirty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</a:rPr>
              <a:t>(</a:t>
            </a:r>
            <a:r>
              <a:rPr lang="ko-KR" altLang="en-US" sz="1000" dirty="0">
                <a:solidFill>
                  <a:srgbClr val="0070C0"/>
                </a:solidFill>
              </a:rPr>
              <a:t>메이플스토리 시작 느낌</a:t>
            </a:r>
            <a:r>
              <a:rPr lang="en-US" altLang="ko-KR" sz="1000" dirty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rgbClr val="0070C0"/>
              </a:solidFill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5C6D9782-965C-BDA9-F678-B0F57EEBCB10}"/>
              </a:ext>
            </a:extLst>
          </p:cNvPr>
          <p:cNvSpPr/>
          <p:nvPr/>
        </p:nvSpPr>
        <p:spPr>
          <a:xfrm>
            <a:off x="7423150" y="3002676"/>
            <a:ext cx="4103323" cy="15603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sz="1000" dirty="0">
                <a:solidFill>
                  <a:srgbClr val="0070C0"/>
                </a:solidFill>
              </a:rPr>
              <a:t> 로고 띄우고 </a:t>
            </a:r>
            <a:r>
              <a:rPr lang="en-US" altLang="ko-KR" sz="1000" dirty="0" err="1">
                <a:solidFill>
                  <a:srgbClr val="0070C0"/>
                </a:solidFill>
              </a:rPr>
              <a:t>bgm</a:t>
            </a:r>
            <a:r>
              <a:rPr lang="en-US" altLang="ko-KR" sz="1000" dirty="0">
                <a:solidFill>
                  <a:srgbClr val="0070C0"/>
                </a:solidFill>
              </a:rPr>
              <a:t> </a:t>
            </a:r>
            <a:r>
              <a:rPr lang="ko-KR" altLang="en-US" sz="1000" dirty="0">
                <a:solidFill>
                  <a:srgbClr val="0070C0"/>
                </a:solidFill>
              </a:rPr>
              <a:t>시작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88B52EB2-C931-26A9-A948-115AB40597A1}"/>
              </a:ext>
            </a:extLst>
          </p:cNvPr>
          <p:cNvSpPr/>
          <p:nvPr/>
        </p:nvSpPr>
        <p:spPr>
          <a:xfrm>
            <a:off x="7431807" y="4671502"/>
            <a:ext cx="4103323" cy="3801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u="sng">
                <a:solidFill>
                  <a:schemeClr val="tx1"/>
                </a:solidFill>
              </a:rPr>
              <a:t>기타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8E533F3-2159-1C4F-CA9B-C536D06FC82C}"/>
              </a:ext>
            </a:extLst>
          </p:cNvPr>
          <p:cNvSpPr txBox="1"/>
          <p:nvPr/>
        </p:nvSpPr>
        <p:spPr>
          <a:xfrm>
            <a:off x="1445004" y="99237"/>
            <a:ext cx="60946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dirty="0">
                <a:solidFill>
                  <a:srgbClr val="0070C0"/>
                </a:solidFill>
              </a:rPr>
              <a:t> 소개영상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E5754DD2-300E-74DC-8E63-902BC72EDA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183" y="2403988"/>
            <a:ext cx="6002233" cy="1705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63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89002F5-26FC-3F1E-987C-6FC99BB6DBF6}"/>
              </a:ext>
            </a:extLst>
          </p:cNvPr>
          <p:cNvSpPr txBox="1"/>
          <p:nvPr/>
        </p:nvSpPr>
        <p:spPr>
          <a:xfrm>
            <a:off x="1534885" y="97971"/>
            <a:ext cx="32672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solidFill>
                  <a:srgbClr val="0070C0"/>
                </a:solidFill>
              </a:rPr>
              <a:t>대구창의융합교육원</a:t>
            </a:r>
            <a:r>
              <a:rPr lang="ko-KR" altLang="en-US" dirty="0">
                <a:solidFill>
                  <a:srgbClr val="0070C0"/>
                </a:solidFill>
              </a:rPr>
              <a:t> 소개영상</a:t>
            </a:r>
          </a:p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3945B1-2EC5-C3A0-EB2D-BD198E3CE051}"/>
              </a:ext>
            </a:extLst>
          </p:cNvPr>
          <p:cNvSpPr txBox="1"/>
          <p:nvPr/>
        </p:nvSpPr>
        <p:spPr>
          <a:xfrm>
            <a:off x="10657115" y="97971"/>
            <a:ext cx="348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2</a:t>
            </a:r>
            <a:endParaRPr lang="ko-KR" alt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4A0FAF-1788-EF62-0652-C54164B9CB33}"/>
              </a:ext>
            </a:extLst>
          </p:cNvPr>
          <p:cNvSpPr txBox="1"/>
          <p:nvPr/>
        </p:nvSpPr>
        <p:spPr>
          <a:xfrm>
            <a:off x="7565571" y="1676400"/>
            <a:ext cx="34531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/>
              <a:t>전체적인 과학관 외관을</a:t>
            </a:r>
            <a:endParaRPr lang="en-US" altLang="ko-KR" dirty="0"/>
          </a:p>
          <a:p>
            <a:r>
              <a:rPr lang="ko-KR" altLang="en-US" dirty="0"/>
              <a:t> </a:t>
            </a:r>
            <a:r>
              <a:rPr lang="en-US" altLang="ko-KR" dirty="0" err="1"/>
              <a:t>bgm</a:t>
            </a:r>
            <a:r>
              <a:rPr lang="en-US" altLang="ko-KR" dirty="0"/>
              <a:t> </a:t>
            </a:r>
            <a:r>
              <a:rPr lang="ko-KR" altLang="en-US" dirty="0"/>
              <a:t>싱크에 맞춰 빠르게 소개</a:t>
            </a:r>
            <a:r>
              <a:rPr lang="en-US" altLang="ko-KR" dirty="0"/>
              <a:t>)</a:t>
            </a:r>
          </a:p>
        </p:txBody>
      </p:sp>
      <p:sp>
        <p:nvSpPr>
          <p:cNvPr id="9" name="내용 개체 틀 8">
            <a:extLst>
              <a:ext uri="{FF2B5EF4-FFF2-40B4-BE49-F238E27FC236}">
                <a16:creationId xmlns:a16="http://schemas.microsoft.com/office/drawing/2014/main" id="{01A2BADB-5054-8339-B5E2-5B18CC5677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3080" name="Picture 8">
            <a:extLst>
              <a:ext uri="{FF2B5EF4-FFF2-40B4-BE49-F238E27FC236}">
                <a16:creationId xmlns:a16="http://schemas.microsoft.com/office/drawing/2014/main" id="{AAB2D446-56DE-BB72-0E12-E9F1F23A9C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7470" y="966786"/>
            <a:ext cx="3100901" cy="4924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>
            <a:extLst>
              <a:ext uri="{FF2B5EF4-FFF2-40B4-BE49-F238E27FC236}">
                <a16:creationId xmlns:a16="http://schemas.microsoft.com/office/drawing/2014/main" id="{3512EB2B-6781-83EA-5DAF-865991806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29" y="966786"/>
            <a:ext cx="3267241" cy="4873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72E0647-BD40-DE32-12D3-40DA1E050C5D}"/>
              </a:ext>
            </a:extLst>
          </p:cNvPr>
          <p:cNvSpPr txBox="1"/>
          <p:nvPr/>
        </p:nvSpPr>
        <p:spPr>
          <a:xfrm>
            <a:off x="7565571" y="3701143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대구창의융합교육원</a:t>
            </a:r>
            <a:endParaRPr lang="ko-KR" altLang="en-US" dirty="0"/>
          </a:p>
        </p:txBody>
      </p:sp>
      <p:sp>
        <p:nvSpPr>
          <p:cNvPr id="11" name="텍스트 개체 틀 4">
            <a:extLst>
              <a:ext uri="{FF2B5EF4-FFF2-40B4-BE49-F238E27FC236}">
                <a16:creationId xmlns:a16="http://schemas.microsoft.com/office/drawing/2014/main" id="{8D4B4FF2-8054-A2AF-38B1-13031DA6C957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00:05 ~ 00:15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12" name="텍스트 개체 틀 3">
            <a:extLst>
              <a:ext uri="{FF2B5EF4-FFF2-40B4-BE49-F238E27FC236}">
                <a16:creationId xmlns:a16="http://schemas.microsoft.com/office/drawing/2014/main" id="{7BA7840B-F2CE-013A-34B9-5CC78F566A24}"/>
              </a:ext>
            </a:extLst>
          </p:cNvPr>
          <p:cNvSpPr txBox="1">
            <a:spLocks/>
          </p:cNvSpPr>
          <p:nvPr/>
        </p:nvSpPr>
        <p:spPr>
          <a:xfrm>
            <a:off x="7423150" y="5687201"/>
            <a:ext cx="3932237" cy="647700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>
                <a:solidFill>
                  <a:srgbClr val="0070C0"/>
                </a:solidFill>
              </a:rPr>
              <a:t>Power train</a:t>
            </a:r>
          </a:p>
          <a:p>
            <a:r>
              <a:rPr lang="en-US" altLang="ko-KR">
                <a:solidFill>
                  <a:srgbClr val="0070C0"/>
                </a:solidFill>
              </a:rPr>
              <a:t>-</a:t>
            </a:r>
            <a:r>
              <a:rPr lang="ko-KR" altLang="en-US">
                <a:solidFill>
                  <a:srgbClr val="0070C0"/>
                </a:solidFill>
              </a:rPr>
              <a:t>브금대통령</a:t>
            </a:r>
            <a:endParaRPr lang="ko-KR" altLang="en-US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0119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78486" y="1529080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1</a:t>
            </a:r>
            <a:r>
              <a:rPr lang="ko-KR" altLang="en-US" sz="1600" dirty="0"/>
              <a:t>관의 배치도를 약 </a:t>
            </a:r>
            <a:r>
              <a:rPr lang="en-US" altLang="ko-KR" sz="1600" dirty="0"/>
              <a:t>3</a:t>
            </a:r>
            <a:r>
              <a:rPr lang="ko-KR" altLang="en-US" sz="1600" dirty="0"/>
              <a:t>초가량 보여주고</a:t>
            </a:r>
            <a:endParaRPr lang="en-US" altLang="ko-KR" sz="1600" dirty="0"/>
          </a:p>
          <a:p>
            <a:r>
              <a:rPr lang="ko-KR" altLang="en-US" sz="1600" dirty="0"/>
              <a:t>페이드아웃 기법 활용 후 </a:t>
            </a:r>
            <a:endParaRPr lang="en-US" altLang="ko-KR" sz="1600" dirty="0"/>
          </a:p>
          <a:p>
            <a:r>
              <a:rPr lang="ko-KR" altLang="en-US" sz="1600" dirty="0"/>
              <a:t>체험시설 소개 영상으로 전환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  <a:p>
            <a:endParaRPr lang="en-US" altLang="ko-KR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3DEAE2A-E3AB-C242-1200-F83C2B38B5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954" y="1529080"/>
            <a:ext cx="6063789" cy="366763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17E7004-9AF8-0428-4BD2-75E134515B83}"/>
              </a:ext>
            </a:extLst>
          </p:cNvPr>
          <p:cNvSpPr txBox="1"/>
          <p:nvPr/>
        </p:nvSpPr>
        <p:spPr>
          <a:xfrm>
            <a:off x="7574096" y="3437263"/>
            <a:ext cx="131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1</a:t>
            </a:r>
            <a:r>
              <a:rPr lang="ko-KR" altLang="en-US" dirty="0"/>
              <a:t>관 배치도</a:t>
            </a:r>
          </a:p>
        </p:txBody>
      </p:sp>
    </p:spTree>
    <p:extLst>
      <p:ext uri="{BB962C8B-B14F-4D97-AF65-F5344CB8AC3E}">
        <p14:creationId xmlns:p14="http://schemas.microsoft.com/office/powerpoint/2010/main" val="401784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67600" y="1701578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1관 </a:t>
            </a:r>
            <a:r>
              <a:rPr lang="en-US" altLang="ko-KR" sz="1600" dirty="0"/>
              <a:t>: </a:t>
            </a:r>
            <a:r>
              <a:rPr lang="ko-KR" altLang="en-US" sz="1600" dirty="0"/>
              <a:t>생명의 나무 촬영을 시작으로</a:t>
            </a:r>
            <a:endParaRPr lang="en-US" altLang="ko-KR" sz="1600" dirty="0"/>
          </a:p>
          <a:p>
            <a:r>
              <a:rPr lang="ko-KR" altLang="en-US" sz="1600" dirty="0"/>
              <a:t>지구본을 지나 쓰나미</a:t>
            </a:r>
            <a:r>
              <a:rPr lang="en-US" altLang="ko-KR" sz="1600" dirty="0"/>
              <a:t>, </a:t>
            </a:r>
            <a:r>
              <a:rPr lang="ko-KR" altLang="en-US" sz="1600" dirty="0"/>
              <a:t>숲을 촬영 후 마무리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  <a:p>
            <a:endParaRPr lang="en-US" altLang="ko-KR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91373F12-AAA3-D3E1-1FE2-81D6540780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8586" y="1364562"/>
            <a:ext cx="2495898" cy="1800476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33890ECB-857B-C635-FE29-1C68B343B6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3949" y="1364562"/>
            <a:ext cx="2495897" cy="17814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38E1013D-E04B-4CA0-040A-AF3AE2B0A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351" y="3543762"/>
            <a:ext cx="2495897" cy="1762371"/>
          </a:xfrm>
          <a:prstGeom prst="rect">
            <a:avLst/>
          </a:prstGeom>
        </p:spPr>
      </p:pic>
      <p:sp>
        <p:nvSpPr>
          <p:cNvPr id="15" name="화살표: 오른쪽 14">
            <a:extLst>
              <a:ext uri="{FF2B5EF4-FFF2-40B4-BE49-F238E27FC236}">
                <a16:creationId xmlns:a16="http://schemas.microsoft.com/office/drawing/2014/main" id="{B8768A88-2AE6-7DEC-0D68-D87384BE4006}"/>
              </a:ext>
            </a:extLst>
          </p:cNvPr>
          <p:cNvSpPr/>
          <p:nvPr/>
        </p:nvSpPr>
        <p:spPr>
          <a:xfrm>
            <a:off x="3850395" y="2175831"/>
            <a:ext cx="209321" cy="2258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CAD746E1-E2DB-D885-B520-E339586D2036}"/>
              </a:ext>
            </a:extLst>
          </p:cNvPr>
          <p:cNvSpPr/>
          <p:nvPr/>
        </p:nvSpPr>
        <p:spPr>
          <a:xfrm rot="8031350">
            <a:off x="4140795" y="3258080"/>
            <a:ext cx="209321" cy="2258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43059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78486" y="1620812"/>
            <a:ext cx="6096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2</a:t>
            </a:r>
            <a:r>
              <a:rPr lang="ko-KR" altLang="en-US" sz="1600" dirty="0"/>
              <a:t>관의 배치도를 약 </a:t>
            </a:r>
            <a:r>
              <a:rPr lang="en-US" altLang="ko-KR" sz="1600" dirty="0"/>
              <a:t>3</a:t>
            </a:r>
            <a:r>
              <a:rPr lang="ko-KR" altLang="en-US" sz="1600" dirty="0"/>
              <a:t>초가량 보여주고</a:t>
            </a:r>
            <a:endParaRPr lang="en-US" altLang="ko-KR" sz="1600" dirty="0"/>
          </a:p>
          <a:p>
            <a:r>
              <a:rPr lang="ko-KR" altLang="en-US" sz="1600" dirty="0"/>
              <a:t>페이드아웃 기법 활용 후 </a:t>
            </a:r>
            <a:endParaRPr lang="en-US" altLang="ko-KR" sz="1600" dirty="0"/>
          </a:p>
          <a:p>
            <a:r>
              <a:rPr lang="ko-KR" altLang="en-US" sz="1600" dirty="0"/>
              <a:t>체험시설 소개 영상으로 전환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  <a:p>
            <a:endParaRPr lang="en-US" altLang="ko-KR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51A0FEF9-83A6-2120-CE06-5D0D7D69F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9516" y="1620812"/>
            <a:ext cx="6152228" cy="349652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DFF2023-BA46-4B78-DBBA-ED36B97C2BA5}"/>
              </a:ext>
            </a:extLst>
          </p:cNvPr>
          <p:cNvSpPr txBox="1"/>
          <p:nvPr/>
        </p:nvSpPr>
        <p:spPr>
          <a:xfrm>
            <a:off x="7574096" y="3437263"/>
            <a:ext cx="13163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/>
              <a:t>2</a:t>
            </a:r>
            <a:r>
              <a:rPr lang="ko-KR" altLang="en-US" dirty="0"/>
              <a:t>관 배치도</a:t>
            </a:r>
          </a:p>
        </p:txBody>
      </p:sp>
    </p:spTree>
    <p:extLst>
      <p:ext uri="{BB962C8B-B14F-4D97-AF65-F5344CB8AC3E}">
        <p14:creationId xmlns:p14="http://schemas.microsoft.com/office/powerpoint/2010/main" val="28289672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89971358-899F-84E8-A554-4A64681E52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br>
              <a:rPr lang="en-US" altLang="ko-KR" dirty="0"/>
            </a:b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711C510-DC66-048E-F916-C1EEF9B852A4}"/>
              </a:ext>
            </a:extLst>
          </p:cNvPr>
          <p:cNvSpPr txBox="1"/>
          <p:nvPr/>
        </p:nvSpPr>
        <p:spPr>
          <a:xfrm>
            <a:off x="7467600" y="1701578"/>
            <a:ext cx="609600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2</a:t>
            </a:r>
            <a:r>
              <a:rPr lang="ko-KR" altLang="en-US" sz="1600" dirty="0"/>
              <a:t>관 </a:t>
            </a:r>
            <a:r>
              <a:rPr lang="en-US" altLang="ko-KR" sz="1600" dirty="0"/>
              <a:t>: </a:t>
            </a:r>
            <a:r>
              <a:rPr lang="ko-KR" altLang="en-US" sz="1600" dirty="0"/>
              <a:t>속력에 관한 다양한 체험 시설 촬영</a:t>
            </a:r>
            <a:endParaRPr lang="en-US" altLang="ko-KR" sz="1600" dirty="0"/>
          </a:p>
          <a:p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  <a:p>
            <a:endParaRPr lang="en-US" altLang="ko-KR" sz="1600" dirty="0"/>
          </a:p>
          <a:p>
            <a:endParaRPr lang="en-US" altLang="ko-KR" sz="1600" dirty="0"/>
          </a:p>
          <a:p>
            <a:endParaRPr lang="en-US" altLang="ko-KR" sz="16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2071F5-05D2-2759-7AB6-9A9F8AA10EA8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472A3F-7D0B-149C-881E-31EBA305B975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A17F0FFB-1525-261E-6884-410F672B10E9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12CC1DC-1676-E57D-3F94-4D6DF243CD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2691" y="1169215"/>
            <a:ext cx="2476846" cy="174331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8E81B1DB-6C47-D972-FC5A-8E45A57E07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311" y="1169215"/>
            <a:ext cx="2467319" cy="1790950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78C481DF-3C7E-7702-3B21-AEC39D652F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2691" y="3500049"/>
            <a:ext cx="2476846" cy="175284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6E66EEE4-D923-D05B-B75A-599434E31D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0311" y="3500049"/>
            <a:ext cx="2514951" cy="1800476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1DDC69DC-9811-BF58-65BC-D28EDCEE8E66}"/>
              </a:ext>
            </a:extLst>
          </p:cNvPr>
          <p:cNvSpPr/>
          <p:nvPr/>
        </p:nvSpPr>
        <p:spPr>
          <a:xfrm>
            <a:off x="3664028" y="1938969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210002FC-ACFD-5F55-F075-5ADB401AD0FF}"/>
              </a:ext>
            </a:extLst>
          </p:cNvPr>
          <p:cNvSpPr/>
          <p:nvPr/>
        </p:nvSpPr>
        <p:spPr>
          <a:xfrm rot="5400000">
            <a:off x="5231634" y="3043256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E2A97B0F-CEE2-046B-B475-719B2F5E82AE}"/>
              </a:ext>
            </a:extLst>
          </p:cNvPr>
          <p:cNvSpPr/>
          <p:nvPr/>
        </p:nvSpPr>
        <p:spPr>
          <a:xfrm rot="10800000">
            <a:off x="3647588" y="4208464"/>
            <a:ext cx="384671" cy="33601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6005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3</a:t>
            </a:r>
            <a:r>
              <a:rPr lang="ko-KR" altLang="en-US" sz="1600" dirty="0"/>
              <a:t>관의 배치도를 약 </a:t>
            </a:r>
            <a:r>
              <a:rPr lang="en-US" altLang="ko-KR" sz="1600" dirty="0"/>
              <a:t>3</a:t>
            </a:r>
            <a:r>
              <a:rPr lang="ko-KR" altLang="en-US" sz="1600" dirty="0"/>
              <a:t>초가량 보여주고</a:t>
            </a:r>
            <a:endParaRPr lang="en-US" altLang="ko-KR" sz="1600" dirty="0"/>
          </a:p>
          <a:p>
            <a:r>
              <a:rPr lang="ko-KR" altLang="en-US" sz="1600" dirty="0"/>
              <a:t>페이드아웃 기법 활용 후 </a:t>
            </a:r>
            <a:endParaRPr lang="en-US" altLang="ko-KR" sz="1600" dirty="0"/>
          </a:p>
          <a:p>
            <a:r>
              <a:rPr lang="ko-KR" altLang="en-US" sz="1600" dirty="0"/>
              <a:t>체험시설 소개 영상으로 전환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1026" name="Picture 2" descr="3전시관 안내도 - 1, 2, 3, 4">
            <a:extLst>
              <a:ext uri="{FF2B5EF4-FFF2-40B4-BE49-F238E27FC236}">
                <a16:creationId xmlns:a16="http://schemas.microsoft.com/office/drawing/2014/main" id="{FD43DA54-C219-5E10-0095-DDA67B2372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683" y="948044"/>
            <a:ext cx="6735233" cy="4911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6133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3</a:t>
            </a:r>
            <a:r>
              <a:rPr lang="ko-KR" altLang="en-US" sz="1600" dirty="0"/>
              <a:t>관</a:t>
            </a:r>
            <a:r>
              <a:rPr lang="en-US" altLang="ko-KR" sz="1600" dirty="0"/>
              <a:t>: </a:t>
            </a:r>
            <a:r>
              <a:rPr lang="ko-KR" altLang="en-US" sz="1600" dirty="0"/>
              <a:t>화살표 순서대로 주요 시설들을 </a:t>
            </a:r>
            <a:endParaRPr lang="en-US" altLang="ko-KR" sz="1600" dirty="0"/>
          </a:p>
          <a:p>
            <a:r>
              <a:rPr lang="ko-KR" altLang="en-US" sz="1600" dirty="0"/>
              <a:t>빠르게 약 </a:t>
            </a:r>
            <a:r>
              <a:rPr lang="en-US" altLang="ko-KR" sz="1600" dirty="0"/>
              <a:t>10</a:t>
            </a:r>
            <a:r>
              <a:rPr lang="ko-KR" altLang="en-US" sz="1600" dirty="0"/>
              <a:t>초가량 촬영</a:t>
            </a:r>
            <a:r>
              <a:rPr lang="en-US" altLang="ko-KR" sz="1600" dirty="0"/>
              <a:t>.</a:t>
            </a:r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D3F64EE-069B-E6C5-D12F-99A2DC5554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3598" y="1123830"/>
            <a:ext cx="2534004" cy="171473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FD227DFF-4FA9-90CC-C6E3-F3E2B97FA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4584" y="1123830"/>
            <a:ext cx="2495898" cy="177189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113E48A9-B7D7-0DD1-EFC7-5FAEB5F24B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0756" y="3506315"/>
            <a:ext cx="2476846" cy="1762371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:a16="http://schemas.microsoft.com/office/drawing/2014/main" id="{E979FB4F-CF31-DBB1-6C38-ECF6BC93C0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5057" y="3472594"/>
            <a:ext cx="2505425" cy="1790950"/>
          </a:xfrm>
          <a:prstGeom prst="rect">
            <a:avLst/>
          </a:prstGeom>
        </p:spPr>
      </p:pic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3476529" y="1798288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3A70DAC6-B81E-DD8C-A5E7-B157E851F927}"/>
              </a:ext>
            </a:extLst>
          </p:cNvPr>
          <p:cNvSpPr/>
          <p:nvPr/>
        </p:nvSpPr>
        <p:spPr>
          <a:xfrm rot="5400000">
            <a:off x="4986335" y="2863463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E99D46A-B413-7E32-60A4-14E171DA5125}"/>
              </a:ext>
            </a:extLst>
          </p:cNvPr>
          <p:cNvSpPr/>
          <p:nvPr/>
        </p:nvSpPr>
        <p:spPr>
          <a:xfrm rot="10800000">
            <a:off x="3450595" y="4032176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83914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4</a:t>
            </a:r>
            <a:r>
              <a:rPr lang="ko-KR" altLang="en-US" sz="1600" dirty="0"/>
              <a:t>관의 배치도를 약 </a:t>
            </a:r>
            <a:r>
              <a:rPr lang="en-US" altLang="ko-KR" sz="1600" dirty="0"/>
              <a:t>3</a:t>
            </a:r>
            <a:r>
              <a:rPr lang="ko-KR" altLang="en-US" sz="1600" dirty="0"/>
              <a:t>초가량 보여주고</a:t>
            </a:r>
            <a:endParaRPr lang="en-US" altLang="ko-KR" sz="1600" dirty="0"/>
          </a:p>
          <a:p>
            <a:r>
              <a:rPr lang="ko-KR" altLang="en-US" sz="1600" dirty="0"/>
              <a:t>페이드아웃 기법 활용 후 </a:t>
            </a:r>
            <a:endParaRPr lang="en-US" altLang="ko-KR" sz="1600" dirty="0"/>
          </a:p>
          <a:p>
            <a:r>
              <a:rPr lang="ko-KR" altLang="en-US" sz="1600" dirty="0"/>
              <a:t>체험시설 소개 영상으로 전환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3074" name="Picture 2" descr="3전시관 안내도 - 1, 2, 3, 4">
            <a:extLst>
              <a:ext uri="{FF2B5EF4-FFF2-40B4-BE49-F238E27FC236}">
                <a16:creationId xmlns:a16="http://schemas.microsoft.com/office/drawing/2014/main" id="{66797765-115D-200C-8493-D20CAD9F33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42" y="966786"/>
            <a:ext cx="6421458" cy="4682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779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ko-KR" dirty="0"/>
          </a:p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/>
              <a:t>4</a:t>
            </a:r>
            <a:r>
              <a:rPr lang="ko-KR" altLang="en-US" sz="1600" dirty="0"/>
              <a:t>관</a:t>
            </a:r>
            <a:r>
              <a:rPr lang="en-US" altLang="ko-KR" sz="1600" dirty="0"/>
              <a:t>: </a:t>
            </a:r>
            <a:r>
              <a:rPr lang="ko-KR" altLang="en-US" sz="1600" dirty="0"/>
              <a:t>화살표 순서대로 주요 시설들을 </a:t>
            </a:r>
            <a:endParaRPr lang="en-US" altLang="ko-KR" sz="1600" dirty="0"/>
          </a:p>
          <a:p>
            <a:r>
              <a:rPr lang="ko-KR" altLang="en-US" sz="1600" dirty="0"/>
              <a:t>빠르게 약 </a:t>
            </a:r>
            <a:r>
              <a:rPr lang="en-US" altLang="ko-KR" sz="1600" dirty="0"/>
              <a:t>10</a:t>
            </a:r>
            <a:r>
              <a:rPr lang="ko-KR" altLang="en-US" sz="1600" dirty="0"/>
              <a:t>초가량 촬영</a:t>
            </a:r>
            <a:r>
              <a:rPr lang="en-US" altLang="ko-KR" sz="1600" dirty="0"/>
              <a:t>.</a:t>
            </a:r>
          </a:p>
          <a:p>
            <a:pPr marL="285750" indent="-285750">
              <a:buFontTx/>
              <a:buChar char="-"/>
            </a:pPr>
            <a:r>
              <a:rPr lang="ko-KR" altLang="en-US" sz="1600" dirty="0"/>
              <a:t>참고자료1)</a:t>
            </a:r>
            <a:endParaRPr lang="en-US" altLang="ko-KR" sz="1600" dirty="0"/>
          </a:p>
          <a:p>
            <a:pPr marL="285750" indent="-285750">
              <a:buFontTx/>
              <a:buChar char="-"/>
            </a:pPr>
            <a:r>
              <a:rPr lang="ko-KR" altLang="en-US" sz="1600" dirty="0"/>
              <a:t>국립항공박물관 홍보영상(</a:t>
            </a:r>
            <a:r>
              <a:rPr lang="ko-KR" altLang="en-US" sz="1600" dirty="0" err="1"/>
              <a:t>Full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ver</a:t>
            </a:r>
            <a:r>
              <a:rPr lang="ko-KR" altLang="en-US" sz="1600" dirty="0"/>
              <a:t>.) 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D85BF4B-0EC1-4FAA-9EAD-766B6011B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0756" y="1123830"/>
            <a:ext cx="2534004" cy="1781424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49D6A36C-A29A-240C-EF9E-984D68F8D0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90573" y="1123830"/>
            <a:ext cx="2505425" cy="179095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467B5B87-E8E6-F962-C80B-0A97DABE6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90573" y="3532519"/>
            <a:ext cx="2505425" cy="175284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606C9A1D-47CF-F75E-D2DE-CEBFD9BC70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756" y="3487262"/>
            <a:ext cx="2514951" cy="1781424"/>
          </a:xfrm>
          <a:prstGeom prst="rect">
            <a:avLst/>
          </a:prstGeom>
        </p:spPr>
      </p:pic>
      <p:sp>
        <p:nvSpPr>
          <p:cNvPr id="18" name="화살표: 오른쪽 17">
            <a:extLst>
              <a:ext uri="{FF2B5EF4-FFF2-40B4-BE49-F238E27FC236}">
                <a16:creationId xmlns:a16="http://schemas.microsoft.com/office/drawing/2014/main" id="{8E99D46A-B413-7E32-60A4-14E171DA5125}"/>
              </a:ext>
            </a:extLst>
          </p:cNvPr>
          <p:cNvSpPr/>
          <p:nvPr/>
        </p:nvSpPr>
        <p:spPr>
          <a:xfrm rot="10800000">
            <a:off x="3450595" y="4032176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화살표: 오른쪽 16">
            <a:extLst>
              <a:ext uri="{FF2B5EF4-FFF2-40B4-BE49-F238E27FC236}">
                <a16:creationId xmlns:a16="http://schemas.microsoft.com/office/drawing/2014/main" id="{3A70DAC6-B81E-DD8C-A5E7-B157E851F927}"/>
              </a:ext>
            </a:extLst>
          </p:cNvPr>
          <p:cNvSpPr/>
          <p:nvPr/>
        </p:nvSpPr>
        <p:spPr>
          <a:xfrm rot="5400000">
            <a:off x="4986335" y="2863463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화살표: 오른쪽 15">
            <a:extLst>
              <a:ext uri="{FF2B5EF4-FFF2-40B4-BE49-F238E27FC236}">
                <a16:creationId xmlns:a16="http://schemas.microsoft.com/office/drawing/2014/main" id="{84914CB4-A28A-C9EF-9019-2C603F4446EE}"/>
              </a:ext>
            </a:extLst>
          </p:cNvPr>
          <p:cNvSpPr/>
          <p:nvPr/>
        </p:nvSpPr>
        <p:spPr>
          <a:xfrm>
            <a:off x="3476529" y="1798288"/>
            <a:ext cx="922867" cy="7535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6537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37C64032-2795-A128-9B16-2FC9D90492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3D72B9-0905-E238-0E47-4E35D6F69B84}"/>
              </a:ext>
            </a:extLst>
          </p:cNvPr>
          <p:cNvSpPr txBox="1"/>
          <p:nvPr/>
        </p:nvSpPr>
        <p:spPr>
          <a:xfrm>
            <a:off x="7674428" y="1654629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아이들이 재미있게 </a:t>
            </a:r>
            <a:r>
              <a:rPr lang="ko-KR" altLang="en-US"/>
              <a:t>즐기는 장면과 </a:t>
            </a:r>
            <a:r>
              <a:rPr lang="ko-KR" altLang="en-US" dirty="0" err="1"/>
              <a:t>웃는모습으로</a:t>
            </a:r>
            <a:r>
              <a:rPr lang="ko-KR" altLang="en-US" dirty="0"/>
              <a:t> 마무리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A0ECF2-C9E4-90F2-95DB-0E137549529A}"/>
              </a:ext>
            </a:extLst>
          </p:cNvPr>
          <p:cNvSpPr txBox="1"/>
          <p:nvPr/>
        </p:nvSpPr>
        <p:spPr>
          <a:xfrm>
            <a:off x="7674428" y="3429000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끝나는 타이밍 </a:t>
            </a:r>
            <a:r>
              <a:rPr lang="en-US" altLang="ko-KR" dirty="0"/>
              <a:t>( 00:54 ) </a:t>
            </a:r>
            <a:r>
              <a:rPr lang="ko-KR" altLang="en-US" dirty="0"/>
              <a:t>초에 맞춰서 영상 마무리</a:t>
            </a:r>
          </a:p>
        </p:txBody>
      </p:sp>
      <p:pic>
        <p:nvPicPr>
          <p:cNvPr id="6146" name="Picture 2" descr="Happy Children's Day 2022: Best Messages, Quotes, Wishes and Images to share on Children's Day">
            <a:extLst>
              <a:ext uri="{FF2B5EF4-FFF2-40B4-BE49-F238E27FC236}">
                <a16:creationId xmlns:a16="http://schemas.microsoft.com/office/drawing/2014/main" id="{0EF56F4C-A691-6557-B48C-25DF8FA19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966786"/>
            <a:ext cx="6172199" cy="462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텍스트 개체 틀 4">
            <a:extLst>
              <a:ext uri="{FF2B5EF4-FFF2-40B4-BE49-F238E27FC236}">
                <a16:creationId xmlns:a16="http://schemas.microsoft.com/office/drawing/2014/main" id="{53666EE6-9C72-E41F-2A6F-0EBC476C58FA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00:50 ~ 00:54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409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47223645-C68F-855F-71D8-5C3E39542D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ko-KR" altLang="en-US" dirty="0"/>
          </a:p>
        </p:txBody>
      </p:sp>
      <p:sp>
        <p:nvSpPr>
          <p:cNvPr id="7" name="텍스트 개체 틀 4">
            <a:extLst>
              <a:ext uri="{FF2B5EF4-FFF2-40B4-BE49-F238E27FC236}">
                <a16:creationId xmlns:a16="http://schemas.microsoft.com/office/drawing/2014/main" id="{1B02C255-3F1E-CF80-CBF3-9ECB2C47787D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00:15 ~ 00:49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CE70195-F946-BD7B-E897-6A26B3BFCF88}"/>
              </a:ext>
            </a:extLst>
          </p:cNvPr>
          <p:cNvSpPr txBox="1"/>
          <p:nvPr/>
        </p:nvSpPr>
        <p:spPr>
          <a:xfrm>
            <a:off x="7467600" y="1701578"/>
            <a:ext cx="6096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dirty="0"/>
              <a:t>과학관 전체 소개 후 마지막으로</a:t>
            </a:r>
            <a:endParaRPr lang="en-US" altLang="ko-KR" sz="1600" dirty="0"/>
          </a:p>
          <a:p>
            <a:r>
              <a:rPr lang="ko-KR" altLang="en-US" sz="1600" dirty="0"/>
              <a:t>천체 투영관 약 </a:t>
            </a:r>
            <a:r>
              <a:rPr lang="en-US" altLang="ko-KR" sz="1600" dirty="0"/>
              <a:t>10</a:t>
            </a:r>
            <a:r>
              <a:rPr lang="ko-KR" altLang="en-US" sz="1600" dirty="0"/>
              <a:t>초가량 촬영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6AFE9D-197A-1E86-92F5-97C8DD44A021}"/>
              </a:ext>
            </a:extLst>
          </p:cNvPr>
          <p:cNvSpPr txBox="1"/>
          <p:nvPr/>
        </p:nvSpPr>
        <p:spPr>
          <a:xfrm>
            <a:off x="8316686" y="5268686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/>
              <a:t>참고자료</a:t>
            </a:r>
            <a:r>
              <a:rPr lang="en-US" altLang="ko-KR" dirty="0"/>
              <a:t>2)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B9E2F9-2B3C-B465-B0D0-B1FA766AD071}"/>
              </a:ext>
            </a:extLst>
          </p:cNvPr>
          <p:cNvSpPr txBox="1"/>
          <p:nvPr/>
        </p:nvSpPr>
        <p:spPr>
          <a:xfrm>
            <a:off x="7478486" y="5587778"/>
            <a:ext cx="345621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/>
              <a:t>https://www.dge.go.kr/dicce/cm/cntnts/cntntsView.do?mi=3029&amp;cntntsId=2292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FE61328-8932-0431-D9CB-A9194FDB0D6F}"/>
              </a:ext>
            </a:extLst>
          </p:cNvPr>
          <p:cNvSpPr txBox="1"/>
          <p:nvPr/>
        </p:nvSpPr>
        <p:spPr>
          <a:xfrm>
            <a:off x="7576457" y="3429000"/>
            <a:ext cx="36467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/>
              <a:t>대구창의융합교육원</a:t>
            </a:r>
            <a:r>
              <a:rPr lang="ko-KR" altLang="en-US" dirty="0"/>
              <a:t> 공식 홈페이지에 적힌 </a:t>
            </a:r>
            <a:r>
              <a:rPr lang="ko-KR" altLang="en-US" dirty="0" err="1"/>
              <a:t>운영중점</a:t>
            </a:r>
            <a:r>
              <a:rPr lang="ko-KR" altLang="en-US" dirty="0"/>
              <a:t> 및 슬로건을 활용하여서 자막으로 배치</a:t>
            </a:r>
            <a:endParaRPr lang="en-US" altLang="ko-KR" dirty="0"/>
          </a:p>
          <a:p>
            <a:r>
              <a:rPr lang="en-US" altLang="ko-KR" dirty="0"/>
              <a:t>*</a:t>
            </a:r>
            <a:r>
              <a:rPr lang="ko-KR" altLang="en-US" dirty="0"/>
              <a:t> 참고자료</a:t>
            </a:r>
            <a:r>
              <a:rPr lang="en-US" altLang="ko-KR" dirty="0"/>
              <a:t>2)</a:t>
            </a:r>
            <a:r>
              <a:rPr lang="ko-KR" altLang="en-US" dirty="0"/>
              <a:t> 활용</a:t>
            </a:r>
            <a:endParaRPr lang="en-US" altLang="ko-KR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F7D03E1-C72B-0B5B-9A98-21DA09C80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946" y="1405030"/>
            <a:ext cx="5874708" cy="3863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675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>
            <a:extLst>
              <a:ext uri="{FF2B5EF4-FFF2-40B4-BE49-F238E27FC236}">
                <a16:creationId xmlns:a16="http://schemas.microsoft.com/office/drawing/2014/main" id="{B9FEEEF9-6467-F694-96D9-C96D61CCAB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5310EBC-B0AC-F22B-A3E9-79DFF4F0B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183" y="2403988"/>
            <a:ext cx="6002233" cy="170589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77C7BEF-FBD0-AF6C-1AA7-3FC22CD3B2E8}"/>
              </a:ext>
            </a:extLst>
          </p:cNvPr>
          <p:cNvSpPr txBox="1"/>
          <p:nvPr/>
        </p:nvSpPr>
        <p:spPr>
          <a:xfrm>
            <a:off x="7576457" y="1719943"/>
            <a:ext cx="3692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서서히 줄어들면서 로고 확대 후 </a:t>
            </a:r>
            <a:r>
              <a:rPr lang="en-US" altLang="ko-KR" dirty="0"/>
              <a:t>L</a:t>
            </a:r>
            <a:r>
              <a:rPr lang="ko-KR" altLang="en-US" dirty="0"/>
              <a:t>컷 편집으로 영상 끝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907F391-D632-331D-C633-42CCB0683B4C}"/>
              </a:ext>
            </a:extLst>
          </p:cNvPr>
          <p:cNvSpPr txBox="1"/>
          <p:nvPr/>
        </p:nvSpPr>
        <p:spPr>
          <a:xfrm>
            <a:off x="7674428" y="3429000"/>
            <a:ext cx="34398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Bgm</a:t>
            </a:r>
            <a:r>
              <a:rPr lang="ko-KR" altLang="en-US" dirty="0"/>
              <a:t>이 끝나는 타이밍 </a:t>
            </a:r>
            <a:r>
              <a:rPr lang="en-US" altLang="ko-KR" dirty="0"/>
              <a:t>( 00:55 ) </a:t>
            </a:r>
            <a:r>
              <a:rPr lang="ko-KR" altLang="en-US" dirty="0"/>
              <a:t>초에 맞춰서 영상 마무리</a:t>
            </a:r>
          </a:p>
        </p:txBody>
      </p:sp>
      <p:sp>
        <p:nvSpPr>
          <p:cNvPr id="6" name="텍스트 개체 틀 4">
            <a:extLst>
              <a:ext uri="{FF2B5EF4-FFF2-40B4-BE49-F238E27FC236}">
                <a16:creationId xmlns:a16="http://schemas.microsoft.com/office/drawing/2014/main" id="{A3F68BF2-E315-7877-71DF-6CEB5CBAC10E}"/>
              </a:ext>
            </a:extLst>
          </p:cNvPr>
          <p:cNvSpPr txBox="1">
            <a:spLocks/>
          </p:cNvSpPr>
          <p:nvPr/>
        </p:nvSpPr>
        <p:spPr>
          <a:xfrm>
            <a:off x="1797050" y="6111063"/>
            <a:ext cx="5204693" cy="647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500" dirty="0">
                <a:solidFill>
                  <a:srgbClr val="0070C0"/>
                </a:solidFill>
              </a:rPr>
              <a:t>00:55 ~ 00:59</a:t>
            </a:r>
            <a:endParaRPr lang="ko-KR" altLang="en-US" sz="15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06722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771</Words>
  <Application>Microsoft Office PowerPoint</Application>
  <PresentationFormat>와이드스크린</PresentationFormat>
  <Paragraphs>137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맑은 고딕</vt:lpstr>
      <vt:lpstr>Noto Sans CJK KR Bold</vt:lpstr>
      <vt:lpstr>Noto Sans CJK KR Regular</vt:lpstr>
      <vt:lpstr>Pretendard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로찌;LossyRosy</dc:creator>
  <cp:keywords>양식;스토리보드;로찌;LossyRosy</cp:keywords>
  <cp:lastModifiedBy>USER</cp:lastModifiedBy>
  <cp:revision>31</cp:revision>
  <dcterms:created xsi:type="dcterms:W3CDTF">2019-02-01T01:32:50Z</dcterms:created>
  <dcterms:modified xsi:type="dcterms:W3CDTF">2023-04-13T03:40:24Z</dcterms:modified>
</cp:coreProperties>
</file>