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6" r:id="rId2"/>
    <p:sldId id="27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8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4-06T11:43:23.599" idx="1">
    <p:pos x="10" y="10"/>
    <p:text/>
    <p:extLst>
      <p:ext uri="{C676402C-5697-4E1C-873F-D02D1690AC5C}">
        <p15:threadingInfo xmlns:p15="http://schemas.microsoft.com/office/powerpoint/2012/main" timeZoneBias="-54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3755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인공위성은 도대체 뭘 할까</a:t>
            </a:r>
            <a:r>
              <a:rPr lang="en-US" altLang="ko-KR" sz="1000" dirty="0">
                <a:solidFill>
                  <a:srgbClr val="0070C0"/>
                </a:solidFill>
              </a:rPr>
              <a:t>? (ft. </a:t>
            </a:r>
            <a:r>
              <a:rPr lang="ko-KR" altLang="en-US" sz="1000" dirty="0">
                <a:solidFill>
                  <a:srgbClr val="0070C0"/>
                </a:solidFill>
              </a:rPr>
              <a:t>나로호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인공위성에 대해 궁금한 시청자들에게 인공위성이 하는 일에 대해서 알리고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인공위성과 연계하여 나로호도 인공위성이기 때문에 나로호를 자연스럽게 알린다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나로우주센터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나로호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누리호</a:t>
            </a:r>
            <a:r>
              <a:rPr lang="ko-KR" altLang="en-US" sz="1000" dirty="0">
                <a:solidFill>
                  <a:srgbClr val="0070C0"/>
                </a:solidFill>
              </a:rPr>
              <a:t> 등의 국산 인공위성에 대해 잘 알지 못하는 사람들이 많으므로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이를 쉽고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간단하게 알려줄 수 있는 영상을 의도하였다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23.04.03-05.30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23.06.02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4 ~ 5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정보 전달 유튜브 다큐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 err="1">
                <a:solidFill>
                  <a:srgbClr val="0070C0"/>
                </a:solidFill>
              </a:rPr>
              <a:t>최형준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박환희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권용민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err="1">
                <a:solidFill>
                  <a:srgbClr val="0070C0"/>
                </a:solidFill>
              </a:rPr>
              <a:t>나레이션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권용민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예상 시청자 </a:t>
            </a:r>
            <a:r>
              <a:rPr lang="en-US" altLang="ko-KR" sz="1000" dirty="0">
                <a:solidFill>
                  <a:srgbClr val="0070C0"/>
                </a:solidFill>
              </a:rPr>
              <a:t>: 10</a:t>
            </a:r>
            <a:r>
              <a:rPr lang="ko-KR" altLang="en-US" sz="1000" dirty="0">
                <a:solidFill>
                  <a:srgbClr val="0070C0"/>
                </a:solidFill>
              </a:rPr>
              <a:t>대 </a:t>
            </a:r>
            <a:r>
              <a:rPr lang="en-US" altLang="ko-KR" sz="1000" dirty="0">
                <a:solidFill>
                  <a:srgbClr val="0070C0"/>
                </a:solidFill>
              </a:rPr>
              <a:t>~ 30</a:t>
            </a:r>
            <a:r>
              <a:rPr lang="ko-KR" altLang="en-US" sz="1000" dirty="0">
                <a:solidFill>
                  <a:srgbClr val="0070C0"/>
                </a:solidFill>
              </a:rPr>
              <a:t>대 젊은 시청자 층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C950A4F-D26B-D021-E515-36C8A6AA09B6}"/>
              </a:ext>
            </a:extLst>
          </p:cNvPr>
          <p:cNvSpPr txBox="1"/>
          <p:nvPr/>
        </p:nvSpPr>
        <p:spPr>
          <a:xfrm>
            <a:off x="7429500" y="1840832"/>
            <a:ext cx="4084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(</a:t>
            </a:r>
            <a:r>
              <a:rPr lang="ko-KR" altLang="en-US" dirty="0"/>
              <a:t>구글지도 영상</a:t>
            </a:r>
            <a:r>
              <a:rPr lang="en-US" altLang="ko-KR" dirty="0"/>
              <a:t>)</a:t>
            </a:r>
          </a:p>
          <a:p>
            <a:pPr algn="ctr"/>
            <a:r>
              <a:rPr lang="ko-KR" altLang="en-US" dirty="0"/>
              <a:t>이후 지구 영상</a:t>
            </a:r>
            <a:endParaRPr lang="en-US" altLang="ko-KR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4EBC3B-3B9A-6049-87DD-BA086544F109}"/>
              </a:ext>
            </a:extLst>
          </p:cNvPr>
          <p:cNvSpPr txBox="1"/>
          <p:nvPr/>
        </p:nvSpPr>
        <p:spPr>
          <a:xfrm>
            <a:off x="1648326" y="6051884"/>
            <a:ext cx="4241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0 ~ 30</a:t>
            </a:r>
            <a:r>
              <a:rPr lang="ko-KR" altLang="en-US" dirty="0"/>
              <a:t> </a:t>
            </a:r>
            <a:r>
              <a:rPr lang="en-US" altLang="ko-KR" dirty="0"/>
              <a:t>s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E215C-A2B1-8F9B-FAF8-836E6F10FBBD}"/>
              </a:ext>
            </a:extLst>
          </p:cNvPr>
          <p:cNvSpPr txBox="1"/>
          <p:nvPr/>
        </p:nvSpPr>
        <p:spPr>
          <a:xfrm>
            <a:off x="7369341" y="3249218"/>
            <a:ext cx="4084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우리들은 일상 생활에서 구글지도와 같이 지도 앱을 통해 편리한 생활을 하고 있죠</a:t>
            </a:r>
            <a:r>
              <a:rPr lang="en-US" altLang="ko-KR" sz="1000" dirty="0"/>
              <a:t>. </a:t>
            </a:r>
            <a:r>
              <a:rPr lang="ko-KR" altLang="en-US" sz="1000" dirty="0"/>
              <a:t>또한 오늘</a:t>
            </a:r>
            <a:r>
              <a:rPr lang="en-US" altLang="ko-KR" sz="1000" dirty="0"/>
              <a:t>, </a:t>
            </a:r>
            <a:r>
              <a:rPr lang="ko-KR" altLang="en-US" sz="1000" dirty="0"/>
              <a:t>내일</a:t>
            </a:r>
            <a:r>
              <a:rPr lang="en-US" altLang="ko-KR" sz="1000" dirty="0"/>
              <a:t> </a:t>
            </a:r>
            <a:r>
              <a:rPr lang="ko-KR" altLang="en-US" sz="1000" dirty="0"/>
              <a:t>날씨를 미리 알 수 있으며</a:t>
            </a:r>
            <a:r>
              <a:rPr lang="en-US" altLang="ko-KR" sz="1000" dirty="0"/>
              <a:t>, </a:t>
            </a:r>
            <a:r>
              <a:rPr lang="ko-KR" altLang="en-US" sz="1000" dirty="0"/>
              <a:t>전세계의 날씨도 터치 몇 번이면 손 쉽게 알 수 있습니다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게다가</a:t>
            </a:r>
            <a:r>
              <a:rPr lang="en-US" altLang="ko-KR" sz="1000" dirty="0"/>
              <a:t>, </a:t>
            </a:r>
            <a:r>
              <a:rPr lang="ko-KR" altLang="en-US" sz="1000" dirty="0"/>
              <a:t>우리는 지구가 둥글다는 사실을 알고 있기도 하죠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그런데</a:t>
            </a:r>
            <a:r>
              <a:rPr lang="en-US" altLang="ko-KR" sz="1000" dirty="0"/>
              <a:t>, </a:t>
            </a:r>
            <a:r>
              <a:rPr lang="ko-KR" altLang="en-US" sz="1000" dirty="0"/>
              <a:t>지구가 이렇게 푸르고 아름다운 행성이라는 것</a:t>
            </a:r>
            <a:r>
              <a:rPr lang="en-US" altLang="ko-KR" sz="1000" dirty="0"/>
              <a:t>, </a:t>
            </a:r>
            <a:r>
              <a:rPr lang="ko-KR" altLang="en-US" sz="1000" dirty="0"/>
              <a:t>또 지도 앱을 사용할 수 있는 것</a:t>
            </a:r>
            <a:r>
              <a:rPr lang="en-US" altLang="ko-KR" sz="1000" dirty="0"/>
              <a:t>, </a:t>
            </a:r>
            <a:r>
              <a:rPr lang="ko-KR" altLang="en-US" sz="1000" dirty="0"/>
              <a:t>전세계의 날씨를 알 수 있는 이유는 무엇일까요</a:t>
            </a:r>
            <a:r>
              <a:rPr lang="en-US" altLang="ko-KR" sz="1000" dirty="0"/>
              <a:t>? </a:t>
            </a:r>
            <a:r>
              <a:rPr lang="ko-KR" altLang="en-US" sz="1000" dirty="0"/>
              <a:t>서로 공통점이 </a:t>
            </a:r>
            <a:r>
              <a:rPr lang="ko-KR" altLang="en-US" sz="1000" dirty="0" err="1"/>
              <a:t>없어보이지만</a:t>
            </a:r>
            <a:r>
              <a:rPr lang="en-US" altLang="ko-KR" sz="1000" dirty="0"/>
              <a:t>, </a:t>
            </a:r>
            <a:r>
              <a:rPr lang="ko-KR" altLang="en-US" sz="1000" dirty="0"/>
              <a:t>놀랍게도 공통점이 하나 있습니다</a:t>
            </a:r>
            <a:r>
              <a:rPr lang="en-US" altLang="ko-KR" sz="1000" dirty="0"/>
              <a:t>. </a:t>
            </a:r>
            <a:r>
              <a:rPr lang="ko-KR" altLang="en-US" sz="1000" dirty="0"/>
              <a:t>바로 인공위성을 사용하고 있다는 것이죠</a:t>
            </a:r>
            <a:r>
              <a:rPr lang="en-US" altLang="ko-KR" sz="1000" dirty="0"/>
              <a:t>.</a:t>
            </a:r>
          </a:p>
        </p:txBody>
      </p:sp>
      <p:pic>
        <p:nvPicPr>
          <p:cNvPr id="1028" name="Picture 4" descr="구글 지도 회사에서 이용하기 | SharedIT - IT 지식 공유 네트워크">
            <a:extLst>
              <a:ext uri="{FF2B5EF4-FFF2-40B4-BE49-F238E27FC236}">
                <a16:creationId xmlns:a16="http://schemas.microsoft.com/office/drawing/2014/main" id="{3EBFDC93-DA13-3D3B-11E3-2446FC7F9E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042376"/>
            <a:ext cx="3276599" cy="1966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지구 최초 대륙, 33억 년 전에 출현했다 – Sciencetimes">
            <a:extLst>
              <a:ext uri="{FF2B5EF4-FFF2-40B4-BE49-F238E27FC236}">
                <a16:creationId xmlns:a16="http://schemas.microsoft.com/office/drawing/2014/main" id="{FC9B5AB9-96BD-B79F-AEE0-7003618A1F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49383"/>
            <a:ext cx="3276599" cy="19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화살표: 아래쪽 6">
            <a:extLst>
              <a:ext uri="{FF2B5EF4-FFF2-40B4-BE49-F238E27FC236}">
                <a16:creationId xmlns:a16="http://schemas.microsoft.com/office/drawing/2014/main" id="{49A8215C-3FD7-791E-907F-C95B52348F08}"/>
              </a:ext>
            </a:extLst>
          </p:cNvPr>
          <p:cNvSpPr/>
          <p:nvPr/>
        </p:nvSpPr>
        <p:spPr>
          <a:xfrm>
            <a:off x="3633537" y="3158289"/>
            <a:ext cx="409074" cy="535406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4D3E64-52A8-12A1-7837-AF1E58C0C467}"/>
              </a:ext>
            </a:extLst>
          </p:cNvPr>
          <p:cNvSpPr txBox="1"/>
          <p:nvPr/>
        </p:nvSpPr>
        <p:spPr>
          <a:xfrm>
            <a:off x="7531768" y="5684921"/>
            <a:ext cx="335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en-US" altLang="ko-KR" dirty="0"/>
              <a:t> : </a:t>
            </a:r>
            <a:r>
              <a:rPr lang="ko-KR" altLang="en-US" dirty="0"/>
              <a:t>밝은 세상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과학 핫이슈]환갑 맞은 '인공위성' - 전자신문">
            <a:extLst>
              <a:ext uri="{FF2B5EF4-FFF2-40B4-BE49-F238E27FC236}">
                <a16:creationId xmlns:a16="http://schemas.microsoft.com/office/drawing/2014/main" id="{6F3D4EBF-D106-9441-FCF5-AB01DCA44B4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326" y="975877"/>
            <a:ext cx="3104557" cy="224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16C865-F09A-A6E5-264C-DE10D257D1F8}"/>
              </a:ext>
            </a:extLst>
          </p:cNvPr>
          <p:cNvSpPr txBox="1"/>
          <p:nvPr/>
        </p:nvSpPr>
        <p:spPr>
          <a:xfrm>
            <a:off x="7459580" y="3429000"/>
            <a:ext cx="4048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인공위성은 </a:t>
            </a:r>
            <a:r>
              <a:rPr lang="en-US" altLang="ko-KR" sz="1000" dirty="0"/>
              <a:t>~~~</a:t>
            </a:r>
            <a:r>
              <a:rPr lang="ko-KR" altLang="en-US" sz="1000" dirty="0"/>
              <a:t>하는 일을 합니다</a:t>
            </a:r>
            <a:r>
              <a:rPr lang="en-US" altLang="ko-KR" sz="1000" dirty="0"/>
              <a:t>. (15</a:t>
            </a:r>
            <a:r>
              <a:rPr lang="ko-KR" altLang="en-US" sz="1000" dirty="0"/>
              <a:t>초</a:t>
            </a:r>
            <a:r>
              <a:rPr lang="en-US" altLang="ko-KR" sz="1000" dirty="0"/>
              <a:t>)</a:t>
            </a:r>
          </a:p>
          <a:p>
            <a:r>
              <a:rPr lang="ko-KR" altLang="en-US" sz="1000" dirty="0"/>
              <a:t>인공위성의 역사 </a:t>
            </a:r>
            <a:r>
              <a:rPr lang="en-US" altLang="ko-KR" sz="1000" dirty="0"/>
              <a:t>(50</a:t>
            </a:r>
            <a:r>
              <a:rPr lang="ko-KR" altLang="en-US" sz="1000" dirty="0"/>
              <a:t>초</a:t>
            </a:r>
            <a:r>
              <a:rPr lang="en-US" altLang="ko-KR" sz="1000" dirty="0"/>
              <a:t>)</a:t>
            </a:r>
          </a:p>
          <a:p>
            <a:endParaRPr lang="en-US" altLang="ko-KR" sz="1000" dirty="0"/>
          </a:p>
          <a:p>
            <a:endParaRPr lang="ko-KR" altLang="en-US" sz="1000" dirty="0"/>
          </a:p>
        </p:txBody>
      </p:sp>
      <p:pic>
        <p:nvPicPr>
          <p:cNvPr id="2052" name="Picture 4" descr="中 반도체 무력진압', 만약 美 전략이 실패한다면?… '스푸트니크 충격'의 교훈">
            <a:extLst>
              <a:ext uri="{FF2B5EF4-FFF2-40B4-BE49-F238E27FC236}">
                <a16:creationId xmlns:a16="http://schemas.microsoft.com/office/drawing/2014/main" id="{E603DB73-AC45-F506-06D3-3B4737346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871" y="3346784"/>
            <a:ext cx="4125830" cy="233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510F10-D48D-58A3-153C-F0CC0757A37D}"/>
              </a:ext>
            </a:extLst>
          </p:cNvPr>
          <p:cNvSpPr txBox="1"/>
          <p:nvPr/>
        </p:nvSpPr>
        <p:spPr>
          <a:xfrm>
            <a:off x="1474871" y="5990492"/>
            <a:ext cx="4292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30 s ~ 1 m 35 s  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5371D7-3842-14A6-9A19-2863A32FCD10}"/>
              </a:ext>
            </a:extLst>
          </p:cNvPr>
          <p:cNvSpPr txBox="1"/>
          <p:nvPr/>
        </p:nvSpPr>
        <p:spPr>
          <a:xfrm>
            <a:off x="7414846" y="1688123"/>
            <a:ext cx="4093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30s ~ 45s : </a:t>
            </a:r>
            <a:r>
              <a:rPr lang="ko-KR" altLang="en-US" dirty="0"/>
              <a:t>인공위성 영상 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endParaRPr lang="en-US" altLang="ko-KR" dirty="0"/>
          </a:p>
          <a:p>
            <a:r>
              <a:rPr lang="en-US" altLang="ko-KR" dirty="0"/>
              <a:t>45s ~ 1m 35s : </a:t>
            </a:r>
            <a:r>
              <a:rPr lang="ko-KR" altLang="en-US" dirty="0"/>
              <a:t>스푸트니크 호 사진 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우주정거장 사진 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 err="1"/>
              <a:t>우리별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호 사진 </a:t>
            </a:r>
            <a:r>
              <a:rPr lang="en-US" altLang="ko-KR" dirty="0"/>
              <a:t>1</a:t>
            </a:r>
            <a:r>
              <a:rPr lang="ko-KR" altLang="en-US" dirty="0"/>
              <a:t>개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1026" name="Picture 2" descr="home &gt; 연구개발 &gt; 우주발사체 &gt; 한국최초 우주발사체 나로호 ]">
            <a:extLst>
              <a:ext uri="{FF2B5EF4-FFF2-40B4-BE49-F238E27FC236}">
                <a16:creationId xmlns:a16="http://schemas.microsoft.com/office/drawing/2014/main" id="{28D8C4F3-BB4F-9184-5A57-09C7A522B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048" y="1017589"/>
            <a:ext cx="4079307" cy="217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A86AA0-9B94-918C-A7F4-2E35C1807433}"/>
              </a:ext>
            </a:extLst>
          </p:cNvPr>
          <p:cNvSpPr txBox="1"/>
          <p:nvPr/>
        </p:nvSpPr>
        <p:spPr>
          <a:xfrm>
            <a:off x="1547446" y="6031523"/>
            <a:ext cx="3774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 m 35 s ~ 2 m 25 s</a:t>
            </a:r>
            <a:endParaRPr lang="ko-KR" altLang="en-US" dirty="0"/>
          </a:p>
        </p:txBody>
      </p:sp>
      <p:pic>
        <p:nvPicPr>
          <p:cNvPr id="1028" name="Picture 4" descr="나로호 발사, 왜 러시아와 협력했나?">
            <a:extLst>
              <a:ext uri="{FF2B5EF4-FFF2-40B4-BE49-F238E27FC236}">
                <a16:creationId xmlns:a16="http://schemas.microsoft.com/office/drawing/2014/main" id="{92899362-EA4F-CB14-E2D7-5C5FA772F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232" y="3242290"/>
            <a:ext cx="3800938" cy="244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A1F2B7-7B00-950C-FE0F-1A5C65F731A3}"/>
              </a:ext>
            </a:extLst>
          </p:cNvPr>
          <p:cNvSpPr txBox="1"/>
          <p:nvPr/>
        </p:nvSpPr>
        <p:spPr>
          <a:xfrm>
            <a:off x="7403123" y="1611923"/>
            <a:ext cx="41030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1m 35s ~ 2m 25s : </a:t>
            </a:r>
            <a:r>
              <a:rPr lang="ko-KR" altLang="en-US" dirty="0"/>
              <a:t>나로호의 역사</a:t>
            </a:r>
            <a:endParaRPr lang="en-US" altLang="ko-KR" dirty="0"/>
          </a:p>
          <a:p>
            <a:r>
              <a:rPr lang="ko-KR" altLang="en-US" dirty="0"/>
              <a:t>나로호 관련 사진 </a:t>
            </a:r>
            <a:r>
              <a:rPr lang="en-US" altLang="ko-KR" dirty="0"/>
              <a:t>4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인공위성 </a:t>
            </a:r>
            <a:r>
              <a:rPr lang="en-US" altLang="ko-KR" dirty="0"/>
              <a:t>1</a:t>
            </a:r>
            <a:r>
              <a:rPr lang="ko-KR" altLang="en-US" dirty="0"/>
              <a:t>개</a:t>
            </a:r>
            <a:r>
              <a:rPr lang="en-US" altLang="ko-KR" dirty="0"/>
              <a:t>, 3D </a:t>
            </a:r>
            <a:r>
              <a:rPr lang="ko-KR" altLang="en-US" dirty="0"/>
              <a:t>모델 </a:t>
            </a:r>
            <a:r>
              <a:rPr lang="en-US" altLang="ko-KR" dirty="0"/>
              <a:t>1</a:t>
            </a:r>
            <a:r>
              <a:rPr lang="ko-KR" altLang="en-US" dirty="0"/>
              <a:t>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989212-7C0A-AA15-3227-06FD36DF62D9}"/>
              </a:ext>
            </a:extLst>
          </p:cNvPr>
          <p:cNvSpPr txBox="1"/>
          <p:nvPr/>
        </p:nvSpPr>
        <p:spPr>
          <a:xfrm>
            <a:off x="7450015" y="3475892"/>
            <a:ext cx="40561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나로호에 대해서 알고 계셨나요</a:t>
            </a:r>
            <a:r>
              <a:rPr lang="en-US" altLang="ko-KR" sz="1000" dirty="0"/>
              <a:t>? </a:t>
            </a:r>
            <a:r>
              <a:rPr lang="ko-KR" altLang="en-US" sz="1000" dirty="0"/>
              <a:t>나로호는 로켓이지만 인공위성을 </a:t>
            </a:r>
            <a:r>
              <a:rPr lang="ko-KR" altLang="en-US" sz="1000" dirty="0" err="1"/>
              <a:t>달아놨습니다</a:t>
            </a:r>
            <a:r>
              <a:rPr lang="en-US" altLang="ko-KR" sz="1000" dirty="0"/>
              <a:t>. </a:t>
            </a:r>
            <a:r>
              <a:rPr lang="ko-KR" altLang="en-US" sz="1000" dirty="0"/>
              <a:t>나로호는 </a:t>
            </a:r>
            <a:r>
              <a:rPr lang="en-US" altLang="ko-KR" sz="1000" dirty="0"/>
              <a:t>~~~ </a:t>
            </a:r>
            <a:r>
              <a:rPr lang="ko-KR" altLang="en-US" sz="1000" dirty="0"/>
              <a:t>입니다</a:t>
            </a:r>
            <a:r>
              <a:rPr lang="en-US" altLang="ko-KR" sz="1000" dirty="0"/>
              <a:t>. (</a:t>
            </a:r>
            <a:r>
              <a:rPr lang="ko-KR" altLang="en-US" sz="1000" dirty="0"/>
              <a:t>역사</a:t>
            </a:r>
            <a:r>
              <a:rPr lang="en-US" altLang="ko-KR" sz="1000" dirty="0"/>
              <a:t>, 50</a:t>
            </a:r>
            <a:r>
              <a:rPr lang="ko-KR" altLang="en-US" sz="1000" dirty="0"/>
              <a:t>초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CF8E07-AC51-E0D6-BC5C-FEFA9C257093}"/>
              </a:ext>
            </a:extLst>
          </p:cNvPr>
          <p:cNvSpPr txBox="1"/>
          <p:nvPr/>
        </p:nvSpPr>
        <p:spPr>
          <a:xfrm>
            <a:off x="7373815" y="3282858"/>
            <a:ext cx="555673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600" b="1" dirty="0"/>
              <a:t>누리호에 대한 설명 </a:t>
            </a:r>
            <a:r>
              <a:rPr lang="en-US" altLang="ko-KR" sz="600" b="1" dirty="0"/>
              <a:t>&gt; </a:t>
            </a:r>
            <a:r>
              <a:rPr lang="ko-KR" altLang="en-US" sz="600" b="1" dirty="0"/>
              <a:t>계기 </a:t>
            </a:r>
            <a:r>
              <a:rPr lang="en-US" altLang="ko-KR" sz="600" b="1" dirty="0"/>
              <a:t>&gt; </a:t>
            </a:r>
            <a:r>
              <a:rPr lang="en-US" altLang="ko-KR" sz="600" b="1" dirty="0" err="1"/>
              <a:t>tmi</a:t>
            </a:r>
            <a:r>
              <a:rPr lang="en-US" altLang="ko-KR" sz="600" b="1" dirty="0"/>
              <a:t> </a:t>
            </a:r>
            <a:r>
              <a:rPr lang="ko-KR" altLang="en-US" sz="600" b="1" dirty="0"/>
              <a:t>순으로 설명</a:t>
            </a:r>
          </a:p>
          <a:p>
            <a:r>
              <a:rPr lang="en-US" altLang="ko-KR" sz="600" b="1" dirty="0"/>
              <a:t>1) </a:t>
            </a:r>
            <a:r>
              <a:rPr lang="ko-KR" altLang="en-US" sz="600" b="1" dirty="0"/>
              <a:t>개요 </a:t>
            </a:r>
            <a:r>
              <a:rPr lang="en-US" altLang="ko-KR" sz="600" b="1" dirty="0"/>
              <a:t>(2m 25s ~ 2m 40s)</a:t>
            </a:r>
          </a:p>
          <a:p>
            <a:r>
              <a:rPr lang="ko-KR" altLang="en-US" sz="600" b="1" dirty="0" err="1"/>
              <a:t>나로호말고도</a:t>
            </a:r>
            <a:r>
              <a:rPr lang="ko-KR" altLang="en-US" sz="600" b="1" dirty="0"/>
              <a:t> </a:t>
            </a:r>
            <a:r>
              <a:rPr lang="ko-KR" altLang="en-US" sz="600" b="1" dirty="0" err="1"/>
              <a:t>누리호가있는데</a:t>
            </a:r>
            <a:r>
              <a:rPr lang="ko-KR" altLang="en-US" sz="600" b="1" dirty="0"/>
              <a:t> 누리호는 </a:t>
            </a:r>
            <a:r>
              <a:rPr lang="en-US" altLang="ko-KR" sz="600" b="1" dirty="0"/>
              <a:t>3</a:t>
            </a:r>
            <a:r>
              <a:rPr lang="ko-KR" altLang="en-US" sz="600" b="1" dirty="0" err="1"/>
              <a:t>단액체로켓으로</a:t>
            </a:r>
            <a:r>
              <a:rPr lang="ko-KR" altLang="en-US" sz="600" b="1" dirty="0"/>
              <a:t> 이루어진 발사체이며</a:t>
            </a:r>
          </a:p>
          <a:p>
            <a:r>
              <a:rPr lang="ko-KR" altLang="en-US" sz="600" b="1" dirty="0"/>
              <a:t>러시아와 협력해 만든 나로호와는 다르게 대한민국 독자기술로 만든 누리호는 사실상 첫 국산 우주로켓이다 볼 수 있다</a:t>
            </a:r>
            <a:r>
              <a:rPr lang="en-US" altLang="ko-KR" sz="600" b="1" dirty="0"/>
              <a:t>.</a:t>
            </a:r>
          </a:p>
          <a:p>
            <a:r>
              <a:rPr lang="en-US" altLang="ko-KR" sz="600" b="1" dirty="0"/>
              <a:t>2) </a:t>
            </a:r>
            <a:r>
              <a:rPr lang="ko-KR" altLang="en-US" sz="600" b="1" dirty="0"/>
              <a:t>계기 </a:t>
            </a:r>
            <a:r>
              <a:rPr lang="en-US" altLang="ko-KR" sz="600" b="1" dirty="0"/>
              <a:t>(2m 40s ~ 3m )</a:t>
            </a:r>
          </a:p>
          <a:p>
            <a:r>
              <a:rPr lang="ko-KR" altLang="en-US" sz="600" b="1" dirty="0"/>
              <a:t>한국형 발사체 개발을 추진한 것은 처음부터 해외 발사체보다 가성비가 좋기를 기대한 게 아니라 </a:t>
            </a:r>
          </a:p>
          <a:p>
            <a:r>
              <a:rPr lang="ko-KR" altLang="en-US" sz="600" b="1" dirty="0"/>
              <a:t>외국 발사체 의존도를 줄이기 위해 만든 것이다</a:t>
            </a:r>
            <a:r>
              <a:rPr lang="en-US" altLang="ko-KR" sz="600" b="1" dirty="0"/>
              <a:t>. </a:t>
            </a:r>
          </a:p>
          <a:p>
            <a:r>
              <a:rPr lang="en-US" altLang="ko-KR" sz="600" b="1" dirty="0"/>
              <a:t>3) </a:t>
            </a:r>
            <a:r>
              <a:rPr lang="ko-KR" altLang="en-US" sz="600" b="1" dirty="0"/>
              <a:t>신기한 사실  </a:t>
            </a:r>
            <a:r>
              <a:rPr lang="en-US" altLang="ko-KR" sz="600" b="1" dirty="0"/>
              <a:t>(3m ~ 3m 15s)</a:t>
            </a:r>
          </a:p>
          <a:p>
            <a:r>
              <a:rPr lang="ko-KR" altLang="en-US" sz="600" b="1" dirty="0"/>
              <a:t>사실 이 누리호에는 신기한 </a:t>
            </a:r>
            <a:r>
              <a:rPr lang="ko-KR" altLang="en-US" sz="600" b="1" dirty="0" err="1"/>
              <a:t>사실이하나있는데요</a:t>
            </a:r>
            <a:r>
              <a:rPr lang="ko-KR" altLang="en-US" sz="600" b="1" dirty="0"/>
              <a:t> 러시아에서 엔진 모형을 샀는데 그 안에 진짜 엔진이 들어있었다</a:t>
            </a:r>
            <a:r>
              <a:rPr lang="en-US" altLang="ko-KR" sz="600" b="1" dirty="0"/>
              <a:t>. </a:t>
            </a:r>
          </a:p>
          <a:p>
            <a:r>
              <a:rPr lang="ko-KR" altLang="en-US" sz="600" b="1" dirty="0"/>
              <a:t>그래서 누리호는 성공적인 발사로 연결되었다</a:t>
            </a:r>
            <a:r>
              <a:rPr lang="en-US" altLang="ko-KR" sz="600" b="1" dirty="0"/>
              <a:t>.</a:t>
            </a:r>
            <a:endParaRPr lang="ko-KR" altLang="en-US" sz="6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B6996B-2E98-421F-7E52-7A6A3A0932C6}"/>
              </a:ext>
            </a:extLst>
          </p:cNvPr>
          <p:cNvSpPr txBox="1"/>
          <p:nvPr/>
        </p:nvSpPr>
        <p:spPr>
          <a:xfrm>
            <a:off x="1652954" y="5990492"/>
            <a:ext cx="2614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 m 25 s ~ 3 m 15 s</a:t>
            </a:r>
            <a:endParaRPr lang="ko-KR" altLang="en-US" dirty="0"/>
          </a:p>
        </p:txBody>
      </p:sp>
      <p:pic>
        <p:nvPicPr>
          <p:cNvPr id="4098" name="Picture 2" descr="누리호 최종 목표는 '달'...차세대 발사체 개발 추진 &lt; IT/과학 &lt; 기사본문 - 주간조선">
            <a:extLst>
              <a:ext uri="{FF2B5EF4-FFF2-40B4-BE49-F238E27FC236}">
                <a16:creationId xmlns:a16="http://schemas.microsoft.com/office/drawing/2014/main" id="{BE77C407-D8A2-F49E-EB89-DBD1083A8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824" y="966786"/>
            <a:ext cx="4141176" cy="2429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첫 한국형 우주발사체 '누리호' 시험발사체 공개…&quot;내달 25일 발사&quot;">
            <a:extLst>
              <a:ext uri="{FF2B5EF4-FFF2-40B4-BE49-F238E27FC236}">
                <a16:creationId xmlns:a16="http://schemas.microsoft.com/office/drawing/2014/main" id="{89AAC09D-EFCC-BB35-95FB-11EAAA663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763" y="3392494"/>
            <a:ext cx="4325816" cy="243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3074" name="Picture 2" descr="기관안내 - 나로우주센터 우주과학관">
            <a:extLst>
              <a:ext uri="{FF2B5EF4-FFF2-40B4-BE49-F238E27FC236}">
                <a16:creationId xmlns:a16="http://schemas.microsoft.com/office/drawing/2014/main" id="{BCE00110-4807-862A-1641-B95B866AE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039" y="1143733"/>
            <a:ext cx="6094159" cy="200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rip">
            <a:extLst>
              <a:ext uri="{FF2B5EF4-FFF2-40B4-BE49-F238E27FC236}">
                <a16:creationId xmlns:a16="http://schemas.microsoft.com/office/drawing/2014/main" id="{FC4C3E63-D005-A9CB-F92D-343622463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520" y="3171067"/>
            <a:ext cx="2595196" cy="266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2B3C3B-4ED3-E3CB-9C2E-28E6DC2DACEB}"/>
              </a:ext>
            </a:extLst>
          </p:cNvPr>
          <p:cNvSpPr txBox="1"/>
          <p:nvPr/>
        </p:nvSpPr>
        <p:spPr>
          <a:xfrm>
            <a:off x="7672754" y="1623646"/>
            <a:ext cx="37220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나로우주센터</a:t>
            </a:r>
            <a:r>
              <a:rPr lang="ko-KR" altLang="en-US" dirty="0"/>
              <a:t> 외부 사진 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r>
              <a:rPr lang="en-US" altLang="ko-KR" dirty="0"/>
              <a:t>,</a:t>
            </a:r>
          </a:p>
          <a:p>
            <a:r>
              <a:rPr lang="ko-KR" altLang="en-US" dirty="0" err="1"/>
              <a:t>나로우주센터</a:t>
            </a:r>
            <a:r>
              <a:rPr lang="ko-KR" altLang="en-US" dirty="0"/>
              <a:t> 내부 사진 </a:t>
            </a:r>
            <a:r>
              <a:rPr lang="en-US" altLang="ko-KR" dirty="0"/>
              <a:t>3</a:t>
            </a:r>
            <a:r>
              <a:rPr lang="ko-KR" altLang="en-US" dirty="0"/>
              <a:t>개</a:t>
            </a:r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3457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419</Words>
  <Application>Microsoft Office PowerPoint</Application>
  <PresentationFormat>와이드스크린</PresentationFormat>
  <Paragraphs>45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29</cp:revision>
  <dcterms:created xsi:type="dcterms:W3CDTF">2019-02-01T01:32:50Z</dcterms:created>
  <dcterms:modified xsi:type="dcterms:W3CDTF">2023-04-13T03:41:14Z</dcterms:modified>
</cp:coreProperties>
</file>