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1"/>
  </p:handoutMasterIdLst>
  <p:sldIdLst>
    <p:sldId id="268" r:id="rId2"/>
    <p:sldId id="267" r:id="rId3"/>
    <p:sldId id="258" r:id="rId4"/>
    <p:sldId id="257" r:id="rId5"/>
    <p:sldId id="259" r:id="rId6"/>
    <p:sldId id="261" r:id="rId7"/>
    <p:sldId id="262" r:id="rId8"/>
    <p:sldId id="260" r:id="rId9"/>
    <p:sldId id="263" r:id="rId10"/>
    <p:sldId id="264" r:id="rId11"/>
    <p:sldId id="272" r:id="rId12"/>
    <p:sldId id="265" r:id="rId13"/>
    <p:sldId id="266" r:id="rId14"/>
    <p:sldId id="269" r:id="rId15"/>
    <p:sldId id="270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60" d="100"/>
          <a:sy n="160" d="100"/>
        </p:scale>
        <p:origin x="114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3" d="100"/>
          <a:sy n="123" d="100"/>
        </p:scale>
        <p:origin x="497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53975D6A-BBF0-7A98-7475-0B5CAF123E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39AF909-40E0-242C-5B8A-C0A7CD6057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A4943-E6C3-4CB8-8451-C2454E37DC2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1A1C6B5-6412-A06A-5494-3B1A9256E9A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72E5960-218E-F4C1-313B-655A39FC6B5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1B15E-D231-44C0-BC22-CF7BD90E2FD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980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54B5A6-B229-7168-93A1-C57CC6C3F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C97203B-7CC3-8937-DBE0-D06E0C1E9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2AD80B-B083-FED7-4A68-E752727EB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8DA19D-C51D-386B-1746-4FD0581EC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DB83B7-7059-601B-1A57-13A800463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36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E36C41-5971-4154-0867-1D07C8BC8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AACB4B-9D54-78E5-7AA4-C8DF40F6B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FA84B5-853D-06B5-D032-B50F5B352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F9CE80-C746-A2CF-87AB-339279A77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5CE062-5225-FDD0-67D8-C7BC6B549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75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BAFE3-AF94-2432-7972-32EEAD53A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623DC79-9316-E9C1-629A-F5A235AD5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520B8C-6A55-7ECF-27D6-6DC311EFB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44FD33-3A80-049B-B1FC-CCD53DBED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B684BA8-50EF-0FC7-7D0B-7C3EDFE54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88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FC27D4-54CE-6EC7-31BD-FE55A1DB9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F9D3E9-F1CF-CA96-C91B-40C537DF64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36083B-7526-72B6-DF22-6E66DEC06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65D947-43FE-2F2A-18AD-0D55915C6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BEF26F1-96BC-A4F9-1AA3-816A07D37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C82D34E-74DA-F50F-2551-211DE098C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751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841D77-A143-77C8-85BA-F01C4F62F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E81A062-B76B-19DC-2A22-DFF8A643A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CAEF662-DE20-21EC-659F-EB194B550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15783-B3AE-A3C4-F82A-CC51D92407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381B199-118E-6950-FD3F-1FDBA2F913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8EFEE2D-7693-3EE2-9D25-680513FFC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DED9686-CB4F-8965-0253-4EDF3B4AE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26E28D3-25BD-FE8D-5280-635211FF3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437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28D56C-D4E7-BCB5-88AB-B70A7F513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4D2656-0336-913B-AB39-1F97C4938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E6E3D95-5DDE-2168-CE11-3EA40D6BC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5EAE228-9D06-F44C-1719-4A280068C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323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1AC90E1-2247-ADD3-2BB1-CC03D1380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13E1D75-FAD0-1EFC-7309-7B790C04E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C22CAF-DD6C-5A79-6DC7-CD25340E9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885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03741-B7BA-D2BF-987E-E49234798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96F878C-16FD-BF3C-012E-D697032351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DFD8A7B-AECB-D4A6-42F4-151571B68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9CDEEA8-7FD9-C6E8-D810-C0E867219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353FB1F-BD0B-1ECE-7AAE-8FA187395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AF0E387-809E-DC1A-966E-BE05BA3D3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15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105EBF-219E-9E1C-5EA0-F3EC7804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A9A997C-6BBD-FC41-D50C-A547BCEA35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E00F659-6874-1C00-DDB8-5A890597F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6B7DB96-143D-FF4F-BD19-95092D69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B5CE075-7846-2E84-5A4E-65D6A5C04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F0D91D-09F6-D8E5-1B8E-7C0DA8899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48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97FC2E-1A5A-38AC-6AAD-69ABAE0D4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4D60596-7646-0271-66D8-8DC2D640E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37BBAD-19D5-B78D-98DE-24081C952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8F3328-CA6C-A5D1-9DC8-2103C6FF5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CCD135-689B-D41A-0EF4-3E5A6B4E4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31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1ECC17A-B050-618B-6EAA-E4941D0E22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6698998-6899-1B02-3FED-631C33F906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98B171-9A75-5A18-9C4D-9DFFB9FAA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8BD554-73F8-3F77-F15F-1C32C6687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275F79-2010-F9C3-145C-8AFD60C65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857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B31AF39-7EBA-F0E9-A576-19B71D4AB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CD6177B-CF41-D48D-350A-3D8CDAA68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AAEC9A-E0FD-8977-D6F5-DB07446C32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3D5F9-C87E-4002-AF01-6CA048A0A698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354CD9-3A69-452D-BB9A-1D45C622AB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6872B7-3B88-4732-56C7-2ECA2F4F4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810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namu.wiki/w/%E7%84%A1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E9A979-984B-1ABA-3E96-1D354C0A7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팀 이름</a:t>
            </a:r>
            <a:br>
              <a:rPr lang="en-US" altLang="ko-KR" dirty="0"/>
            </a:br>
            <a:r>
              <a:rPr lang="ko-KR" altLang="en-US" dirty="0"/>
              <a:t>무</a:t>
            </a:r>
            <a:r>
              <a:rPr lang="en-US" altLang="ko-KR" dirty="0"/>
              <a:t>(</a:t>
            </a:r>
            <a:r>
              <a:rPr lang="ko-KR" altLang="en-US" b="1" i="0" u="none" strike="noStrike" dirty="0">
                <a:solidFill>
                  <a:srgbClr val="0275D8"/>
                </a:solidFill>
                <a:effectLst/>
                <a:latin typeface="Open Sans" panose="020B0604020202020204" pitchFamily="34" charset="0"/>
                <a:hlinkClick r:id="rId2"/>
              </a:rPr>
              <a:t>無</a:t>
            </a:r>
            <a:r>
              <a:rPr lang="en-US" altLang="ko-KR" dirty="0"/>
              <a:t>)</a:t>
            </a:r>
            <a:r>
              <a:rPr lang="ko-KR" altLang="en-US" dirty="0"/>
              <a:t>답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C088E8A-65DC-549D-1CE5-5DA43F57A3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항상 정해진 답을 따라가지 않고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새로운 답을 찾아 나아가자는 의미로 만든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err="1"/>
              <a:t>답이없다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/>
              <a:t>어려운거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문제 만들기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그나마 </a:t>
            </a:r>
            <a:r>
              <a:rPr lang="ko-KR" altLang="en-US" dirty="0" err="1"/>
              <a:t>괜찮은거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로고 만들기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쉽지만 대가리 </a:t>
            </a:r>
            <a:r>
              <a:rPr lang="ko-KR" altLang="en-US" dirty="0" err="1"/>
              <a:t>아픈거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씬 구성하기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49CE698-C51C-FE7F-8732-7E9F86CDD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466" y="-782109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378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BE3261-91EA-921F-3EDC-00E3DEF29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팀원 소개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1FDAF7-F9EF-D9DD-3922-C3D1925941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94052"/>
            <a:ext cx="1681258" cy="2241678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1C871A2-0012-68A3-0CBB-F8609A838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698" y="1594052"/>
            <a:ext cx="1681259" cy="224167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3F5BC2F-D89F-D1C5-B02A-175BFDF8E7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195" y="1594052"/>
            <a:ext cx="1681259" cy="22416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16B4D1-01A6-13DC-5C72-66F55C39830F}"/>
              </a:ext>
            </a:extLst>
          </p:cNvPr>
          <p:cNvSpPr txBox="1"/>
          <p:nvPr/>
        </p:nvSpPr>
        <p:spPr>
          <a:xfrm>
            <a:off x="393370" y="4006565"/>
            <a:ext cx="337704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조장 : </a:t>
            </a:r>
            <a:r>
              <a:rPr lang="ko-KR" altLang="en-US" dirty="0" err="1"/>
              <a:t>강효승</a:t>
            </a:r>
            <a:endParaRPr lang="ko-KR" altLang="en-US" dirty="0"/>
          </a:p>
          <a:p>
            <a:r>
              <a:rPr lang="ko-KR" altLang="en-US" dirty="0"/>
              <a:t>-생년월일 : 04/12/15</a:t>
            </a:r>
          </a:p>
          <a:p>
            <a:r>
              <a:rPr lang="ko-KR" altLang="en-US" dirty="0"/>
              <a:t>-취미 : 대화, 게임, 노래</a:t>
            </a:r>
          </a:p>
          <a:p>
            <a:r>
              <a:rPr lang="ko-KR" altLang="en-US" dirty="0"/>
              <a:t>-MBTI : ISTJ , ESTP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재미없지만 없으면 </a:t>
            </a:r>
            <a:endParaRPr lang="en-US" altLang="ko-KR" dirty="0"/>
          </a:p>
          <a:p>
            <a:r>
              <a:rPr lang="ko-KR" altLang="en-US" dirty="0"/>
              <a:t>매우 허전한 그런 </a:t>
            </a:r>
            <a:r>
              <a:rPr lang="ko-KR" altLang="en-US" dirty="0" err="1"/>
              <a:t>중심감</a:t>
            </a:r>
            <a:r>
              <a:rPr lang="ko-KR" altLang="en-US" dirty="0"/>
              <a:t> 있는 </a:t>
            </a:r>
            <a:endParaRPr lang="en-US" altLang="ko-KR" dirty="0"/>
          </a:p>
          <a:p>
            <a:r>
              <a:rPr lang="ko-KR" altLang="en-US" dirty="0"/>
              <a:t>청년 모태솔로.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CDABA8-1646-E74F-F37B-24A827475062}"/>
              </a:ext>
            </a:extLst>
          </p:cNvPr>
          <p:cNvSpPr txBox="1"/>
          <p:nvPr/>
        </p:nvSpPr>
        <p:spPr>
          <a:xfrm>
            <a:off x="8136487" y="4048994"/>
            <a:ext cx="386393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*팀원 : </a:t>
            </a:r>
            <a:r>
              <a:rPr lang="ko-KR" altLang="en-US" dirty="0" err="1"/>
              <a:t>정강민</a:t>
            </a:r>
            <a:endParaRPr lang="ko-KR" altLang="en-US" dirty="0"/>
          </a:p>
          <a:p>
            <a:r>
              <a:rPr lang="ko-KR" altLang="en-US" dirty="0"/>
              <a:t>-생년월일 : 04/8/11</a:t>
            </a:r>
          </a:p>
          <a:p>
            <a:r>
              <a:rPr lang="ko-KR" altLang="en-US" dirty="0"/>
              <a:t>-취미 : 게임, 유튜브 시청, 노래</a:t>
            </a:r>
          </a:p>
          <a:p>
            <a:r>
              <a:rPr lang="ko-KR" altLang="en-US" dirty="0"/>
              <a:t>-MBTI : INFP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좋다 안 좋다 확실하게</a:t>
            </a:r>
            <a:endParaRPr lang="en-US" altLang="ko-KR" dirty="0"/>
          </a:p>
          <a:p>
            <a:r>
              <a:rPr lang="ko-KR" altLang="en-US" dirty="0"/>
              <a:t> 말하는 성격으로 의견을 잘 표현할 수 있음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801551-7F81-3772-2D9B-410F73DF38C8}"/>
              </a:ext>
            </a:extLst>
          </p:cNvPr>
          <p:cNvSpPr txBox="1"/>
          <p:nvPr/>
        </p:nvSpPr>
        <p:spPr>
          <a:xfrm>
            <a:off x="4055514" y="4059512"/>
            <a:ext cx="324645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팀원 : </a:t>
            </a:r>
            <a:r>
              <a:rPr lang="ko-KR" altLang="en-US" dirty="0" err="1"/>
              <a:t>권재용</a:t>
            </a:r>
            <a:endParaRPr lang="ko-KR" altLang="en-US" dirty="0"/>
          </a:p>
          <a:p>
            <a:r>
              <a:rPr lang="ko-KR" altLang="en-US" dirty="0"/>
              <a:t>-생년월일 : 04/11/26</a:t>
            </a:r>
          </a:p>
          <a:p>
            <a:r>
              <a:rPr lang="ko-KR" altLang="en-US" dirty="0"/>
              <a:t>-취미 : 게임, 음악감상</a:t>
            </a:r>
          </a:p>
          <a:p>
            <a:r>
              <a:rPr lang="ko-KR" altLang="en-US" dirty="0"/>
              <a:t>-MBTI : INFP  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필요 이상의 말은</a:t>
            </a:r>
            <a:endParaRPr lang="en-US" altLang="ko-KR" dirty="0"/>
          </a:p>
          <a:p>
            <a:r>
              <a:rPr lang="ko-KR" altLang="en-US" dirty="0"/>
              <a:t> </a:t>
            </a:r>
            <a:r>
              <a:rPr lang="ko-KR" altLang="en-US" dirty="0" err="1"/>
              <a:t>하지않으며</a:t>
            </a:r>
            <a:r>
              <a:rPr lang="ko-KR" altLang="en-US" dirty="0"/>
              <a:t>, 어떤 상황이든 </a:t>
            </a:r>
            <a:endParaRPr lang="en-US" altLang="ko-KR" dirty="0"/>
          </a:p>
          <a:p>
            <a:r>
              <a:rPr lang="ko-KR" altLang="en-US" dirty="0"/>
              <a:t>심각하게 보진 </a:t>
            </a:r>
            <a:r>
              <a:rPr lang="ko-KR" altLang="en-US" dirty="0" err="1"/>
              <a:t>않을려는</a:t>
            </a:r>
            <a:r>
              <a:rPr lang="ko-KR" altLang="en-US" dirty="0"/>
              <a:t> 성격.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8DA793-8FFE-0F54-D927-C4DC369B52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666" y="-909109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914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4158B0-6504-F5EF-F4BD-D18EE7605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Title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FE6540-9039-506C-4D97-C494081B2ED6}"/>
              </a:ext>
            </a:extLst>
          </p:cNvPr>
          <p:cNvSpPr txBox="1"/>
          <p:nvPr/>
        </p:nvSpPr>
        <p:spPr>
          <a:xfrm>
            <a:off x="392876" y="1916319"/>
            <a:ext cx="3307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가야에 왜</a:t>
            </a:r>
            <a:r>
              <a:rPr lang="en-US" altLang="ko-KR" dirty="0"/>
              <a:t>(WHY)? </a:t>
            </a:r>
            <a:r>
              <a:rPr lang="ko-KR" altLang="en-US" dirty="0" err="1"/>
              <a:t>가야함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9E2D24-0F06-B2ED-EF38-88332639A9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154" y="1307276"/>
            <a:ext cx="4470070" cy="447007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46C59DF-00FA-D633-FA8A-03310891A9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968" y="-120544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53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19A035-C3AA-C1F9-89BB-EF127442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intro</a:t>
            </a:r>
            <a:endParaRPr lang="ko-KR" altLang="en-US" dirty="0"/>
          </a:p>
        </p:txBody>
      </p:sp>
      <p:pic>
        <p:nvPicPr>
          <p:cNvPr id="1026" name="Picture 2" descr="자동차-멋지게 잘 타고 잘 내리는 법 : 네이버 블로그">
            <a:extLst>
              <a:ext uri="{FF2B5EF4-FFF2-40B4-BE49-F238E27FC236}">
                <a16:creationId xmlns:a16="http://schemas.microsoft.com/office/drawing/2014/main" id="{C8B759A7-4CEA-46EF-D212-FB84EFF142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14500"/>
            <a:ext cx="58293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D38D78E-B02E-4B4D-0B40-E68B70515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684515"/>
              </p:ext>
            </p:extLst>
          </p:nvPr>
        </p:nvGraphicFramePr>
        <p:xfrm>
          <a:off x="6935190" y="1937874"/>
          <a:ext cx="3580410" cy="118872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출연자들이 촬영 시간에 맞춰서</a:t>
                      </a:r>
                      <a:endParaRPr lang="en-US" altLang="ko-KR" dirty="0"/>
                    </a:p>
                    <a:p>
                      <a:r>
                        <a:rPr lang="en-US" altLang="ko-KR" dirty="0"/>
                        <a:t>‘</a:t>
                      </a:r>
                      <a:r>
                        <a:rPr lang="ko-KR" altLang="en-US" dirty="0" err="1"/>
                        <a:t>함안말이산고분군</a:t>
                      </a:r>
                      <a:r>
                        <a:rPr lang="en-US" altLang="ko-KR" dirty="0"/>
                        <a:t>’</a:t>
                      </a:r>
                      <a:r>
                        <a:rPr lang="ko-KR" altLang="en-US" dirty="0"/>
                        <a:t>에 도착하는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0D0E143-DA64-B946-8C3F-0F49AB9D1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846888"/>
              </p:ext>
            </p:extLst>
          </p:nvPr>
        </p:nvGraphicFramePr>
        <p:xfrm>
          <a:off x="6935190" y="3590306"/>
          <a:ext cx="3580410" cy="146304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100940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출연자 마다 한 화면으로 구성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누구인지에 대한 설명을 출연진 옆에 자막으로 띄움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1D85A4C-6B30-4D7F-204E-79B85EDCA8EE}"/>
              </a:ext>
            </a:extLst>
          </p:cNvPr>
          <p:cNvSpPr txBox="1"/>
          <p:nvPr/>
        </p:nvSpPr>
        <p:spPr>
          <a:xfrm>
            <a:off x="979714" y="5421086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30</a:t>
            </a:r>
            <a:r>
              <a:rPr lang="ko-KR" altLang="en-US" dirty="0"/>
              <a:t>초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C8413B3-C634-606B-1398-5D485D3770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893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D2ED8A-0F48-697E-9207-3B7D12949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D0E7390-519B-0AC2-D3B2-9204CEC8BB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05"/>
          <a:stretch/>
        </p:blipFill>
        <p:spPr>
          <a:xfrm>
            <a:off x="838200" y="1497529"/>
            <a:ext cx="5685931" cy="3094638"/>
          </a:xfrm>
          <a:prstGeom prst="rect">
            <a:avLst/>
          </a:prstGeom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441F3D1-379D-F4E8-5309-0DB17371E3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910270"/>
              </p:ext>
            </p:extLst>
          </p:nvPr>
        </p:nvGraphicFramePr>
        <p:xfrm>
          <a:off x="6905502" y="1497529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출연진이 촬영 장소에 모여 자기소개를 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57EA1E39-C58B-89FC-EF2A-B60E0BD76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40925"/>
              </p:ext>
            </p:extLst>
          </p:nvPr>
        </p:nvGraphicFramePr>
        <p:xfrm>
          <a:off x="6905502" y="3115723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화면 구성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출연진의 상반신 만을 화면에 보이게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샷으로 영상을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1C60213-5F2C-F47B-6FDB-3DCABDC00612}"/>
              </a:ext>
            </a:extLst>
          </p:cNvPr>
          <p:cNvSpPr txBox="1"/>
          <p:nvPr/>
        </p:nvSpPr>
        <p:spPr>
          <a:xfrm>
            <a:off x="838200" y="4839195"/>
            <a:ext cx="3870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  <a:r>
              <a:rPr lang="en-US" altLang="ko-KR" dirty="0"/>
              <a:t>	  (</a:t>
            </a:r>
            <a:r>
              <a:rPr lang="ko-KR" altLang="en-US" dirty="0"/>
              <a:t>활기찬 분위기의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F3D2A7F-9C9A-CB2F-203C-1A72A5C8A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785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AFC5F7-5207-3492-5915-B6E0B08B4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</a:t>
            </a:r>
            <a:endParaRPr lang="ko-KR" altLang="en-US" dirty="0"/>
          </a:p>
        </p:txBody>
      </p:sp>
      <p:pic>
        <p:nvPicPr>
          <p:cNvPr id="2050" name="Picture 2" descr="사진">
            <a:extLst>
              <a:ext uri="{FF2B5EF4-FFF2-40B4-BE49-F238E27FC236}">
                <a16:creationId xmlns:a16="http://schemas.microsoft.com/office/drawing/2014/main" id="{7904B70E-E832-94C3-63ED-96A7DAE3F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9408"/>
            <a:ext cx="6393378" cy="35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0C1CB55-C360-4A11-672F-765DDFC82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162924"/>
              </p:ext>
            </p:extLst>
          </p:nvPr>
        </p:nvGraphicFramePr>
        <p:xfrm>
          <a:off x="7607135" y="1449408"/>
          <a:ext cx="3746665" cy="1038473"/>
        </p:xfrm>
        <a:graphic>
          <a:graphicData uri="http://schemas.openxmlformats.org/drawingml/2006/table">
            <a:tbl>
              <a:tblPr/>
              <a:tblGrid>
                <a:gridCol w="3746665">
                  <a:extLst>
                    <a:ext uri="{9D8B030D-6E8A-4147-A177-3AD203B41FA5}">
                      <a16:colId xmlns:a16="http://schemas.microsoft.com/office/drawing/2014/main" val="725407835"/>
                    </a:ext>
                  </a:extLst>
                </a:gridCol>
              </a:tblGrid>
              <a:tr h="103847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앞에서 오늘의 </a:t>
                      </a:r>
                      <a:r>
                        <a:rPr lang="ko-KR" altLang="en-US" dirty="0" err="1"/>
                        <a:t>촬영주제에대한</a:t>
                      </a:r>
                      <a:r>
                        <a:rPr lang="ko-KR" altLang="en-US" dirty="0"/>
                        <a:t> 설명을 듣는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5809075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1EC956C-37B9-9BFC-31CE-963D278C9B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365449"/>
              </p:ext>
            </p:extLst>
          </p:nvPr>
        </p:nvGraphicFramePr>
        <p:xfrm>
          <a:off x="7618021" y="3253839"/>
          <a:ext cx="3782291" cy="1188720"/>
        </p:xfrm>
        <a:graphic>
          <a:graphicData uri="http://schemas.openxmlformats.org/drawingml/2006/table">
            <a:tbl>
              <a:tblPr/>
              <a:tblGrid>
                <a:gridCol w="3782291">
                  <a:extLst>
                    <a:ext uri="{9D8B030D-6E8A-4147-A177-3AD203B41FA5}">
                      <a16:colId xmlns:a16="http://schemas.microsoft.com/office/drawing/2014/main" val="223737528"/>
                    </a:ext>
                  </a:extLst>
                </a:gridCol>
              </a:tblGrid>
              <a:tr h="100346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전체를 찍고 제작진이 설명하는 장면을 촬영</a:t>
                      </a:r>
                      <a:r>
                        <a:rPr lang="en-US" altLang="ko-KR" dirty="0"/>
                        <a:t>. </a:t>
                      </a:r>
                      <a:r>
                        <a:rPr lang="ko-KR" altLang="en-US" dirty="0"/>
                        <a:t>주제는 자막으로 띄워 이해를 도움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824121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E90F120-C59B-FE27-679A-62FE026C6303}"/>
              </a:ext>
            </a:extLst>
          </p:cNvPr>
          <p:cNvSpPr txBox="1"/>
          <p:nvPr/>
        </p:nvSpPr>
        <p:spPr>
          <a:xfrm>
            <a:off x="838200" y="5248894"/>
            <a:ext cx="3894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82343C8B-E0B0-6FB9-57B3-18E533469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81069"/>
              </p:ext>
            </p:extLst>
          </p:nvPr>
        </p:nvGraphicFramePr>
        <p:xfrm>
          <a:off x="7654635" y="4737636"/>
          <a:ext cx="3651663" cy="1463040"/>
        </p:xfrm>
        <a:graphic>
          <a:graphicData uri="http://schemas.openxmlformats.org/drawingml/2006/table">
            <a:tbl>
              <a:tblPr/>
              <a:tblGrid>
                <a:gridCol w="3651663">
                  <a:extLst>
                    <a:ext uri="{9D8B030D-6E8A-4147-A177-3AD203B41FA5}">
                      <a16:colId xmlns:a16="http://schemas.microsoft.com/office/drawing/2014/main" val="1196305634"/>
                    </a:ext>
                  </a:extLst>
                </a:gridCol>
              </a:tblGrid>
              <a:tr h="134191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구체적내용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 제작진을 찾아 문제를 맞추어 다음장소에 대한 힌트를 알고서 다음 지역으로 간다</a:t>
                      </a:r>
                      <a:r>
                        <a:rPr lang="en-US" altLang="ko-KR" dirty="0"/>
                        <a:t>.</a:t>
                      </a:r>
                    </a:p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7643044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1CF43C9A-38BC-9AAC-6FCE-D72142637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343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ABC5E2-8B51-3CA4-4566-2EBC06338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seen3</a:t>
            </a:r>
            <a:endParaRPr lang="ko-KR" altLang="en-US" dirty="0"/>
          </a:p>
        </p:txBody>
      </p:sp>
      <p:pic>
        <p:nvPicPr>
          <p:cNvPr id="4098" name="Picture 2" descr="사진">
            <a:extLst>
              <a:ext uri="{FF2B5EF4-FFF2-40B4-BE49-F238E27FC236}">
                <a16:creationId xmlns:a16="http://schemas.microsoft.com/office/drawing/2014/main" id="{2AEBD064-D098-F365-9E7C-145136D0D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3782"/>
            <a:ext cx="6477000" cy="36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F501FC7-ECB4-BE16-C208-DE11FB8EC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472588"/>
              </p:ext>
            </p:extLst>
          </p:nvPr>
        </p:nvGraphicFramePr>
        <p:xfrm>
          <a:off x="7766463" y="1413782"/>
          <a:ext cx="3651662" cy="754083"/>
        </p:xfrm>
        <a:graphic>
          <a:graphicData uri="http://schemas.openxmlformats.org/drawingml/2006/table">
            <a:tbl>
              <a:tblPr/>
              <a:tblGrid>
                <a:gridCol w="3651662">
                  <a:extLst>
                    <a:ext uri="{9D8B030D-6E8A-4147-A177-3AD203B41FA5}">
                      <a16:colId xmlns:a16="http://schemas.microsoft.com/office/drawing/2014/main" val="344087595"/>
                    </a:ext>
                  </a:extLst>
                </a:gridCol>
              </a:tblGrid>
              <a:tr h="754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출연진이 박물관 안으로 </a:t>
                      </a:r>
                      <a:r>
                        <a:rPr lang="ko-KR" altLang="en-US" dirty="0" err="1"/>
                        <a:t>들어감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1113873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0C0FA54F-5CF3-BD0A-FAB7-346FE92E1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549536"/>
              </p:ext>
            </p:extLst>
          </p:nvPr>
        </p:nvGraphicFramePr>
        <p:xfrm>
          <a:off x="7766463" y="2677885"/>
          <a:ext cx="3657600" cy="914400"/>
        </p:xfrm>
        <a:graphic>
          <a:graphicData uri="http://schemas.openxmlformats.org/drawingml/2006/table">
            <a:tbl>
              <a:tblPr/>
              <a:tblGrid>
                <a:gridCol w="3657600">
                  <a:extLst>
                    <a:ext uri="{9D8B030D-6E8A-4147-A177-3AD203B41FA5}">
                      <a16:colId xmlns:a16="http://schemas.microsoft.com/office/drawing/2014/main" val="241729972"/>
                    </a:ext>
                  </a:extLst>
                </a:gridCol>
              </a:tblGrid>
              <a:tr h="8728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안으로 들어가는 출연진을 서서히 클로즈업하며 촬영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3629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F5D14D1-B998-87AC-936C-86FE52FD7ADA}"/>
              </a:ext>
            </a:extLst>
          </p:cNvPr>
          <p:cNvSpPr txBox="1"/>
          <p:nvPr/>
        </p:nvSpPr>
        <p:spPr>
          <a:xfrm>
            <a:off x="838200" y="5326083"/>
            <a:ext cx="35437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10</a:t>
            </a:r>
            <a:r>
              <a:rPr lang="ko-KR" altLang="en-US" dirty="0"/>
              <a:t>초       </a:t>
            </a:r>
            <a:r>
              <a:rPr lang="en-US" altLang="ko-KR" dirty="0"/>
              <a:t>(</a:t>
            </a:r>
            <a:r>
              <a:rPr lang="ko-KR" altLang="en-US" dirty="0" err="1"/>
              <a:t>후욱</a:t>
            </a:r>
            <a:r>
              <a:rPr lang="ko-KR" altLang="en-US" dirty="0"/>
              <a:t> 들어가는 효과음 </a:t>
            </a:r>
            <a:r>
              <a:rPr lang="en-US" altLang="ko-KR" dirty="0"/>
              <a:t>+ </a:t>
            </a:r>
            <a:r>
              <a:rPr lang="ko-KR" altLang="en-US" dirty="0"/>
              <a:t>조금 신비로운 </a:t>
            </a:r>
            <a:r>
              <a:rPr lang="ko-KR" altLang="en-US" dirty="0" err="1"/>
              <a:t>브금</a:t>
            </a:r>
            <a:r>
              <a:rPr lang="ko-KR" altLang="en-US" dirty="0"/>
              <a:t> </a:t>
            </a:r>
            <a:r>
              <a:rPr lang="en-US" altLang="ko-KR" dirty="0"/>
              <a:t>[ </a:t>
            </a:r>
            <a:r>
              <a:rPr lang="ko-KR" altLang="en-US" dirty="0"/>
              <a:t>클로즈업 하는 동안만 </a:t>
            </a:r>
            <a:r>
              <a:rPr lang="en-US" altLang="ko-KR" dirty="0"/>
              <a:t>])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48F8057-02A2-B4FC-4B65-82BC2B25B6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25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D764D9-A784-EC46-363C-FC2B83E31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seen4</a:t>
            </a:r>
            <a:endParaRPr lang="ko-KR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FFDA12F-7D35-7595-5480-0BB2B6FFA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69942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9639B91-4633-9408-33F5-BAAB5B2EF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962195"/>
              </p:ext>
            </p:extLst>
          </p:nvPr>
        </p:nvGraphicFramePr>
        <p:xfrm>
          <a:off x="7261761" y="1448790"/>
          <a:ext cx="4257304" cy="1181594"/>
        </p:xfrm>
        <a:graphic>
          <a:graphicData uri="http://schemas.openxmlformats.org/drawingml/2006/table">
            <a:tbl>
              <a:tblPr/>
              <a:tblGrid>
                <a:gridCol w="4257304">
                  <a:extLst>
                    <a:ext uri="{9D8B030D-6E8A-4147-A177-3AD203B41FA5}">
                      <a16:colId xmlns:a16="http://schemas.microsoft.com/office/drawing/2014/main" val="1441400500"/>
                    </a:ext>
                  </a:extLst>
                </a:gridCol>
              </a:tblGrid>
              <a:tr h="118159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사람들이 건물 내부로 들어가서 제작진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을 찾는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8467442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2F7A2C6D-0A0F-B489-721A-4E896D3E4A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850928"/>
              </p:ext>
            </p:extLst>
          </p:nvPr>
        </p:nvGraphicFramePr>
        <p:xfrm>
          <a:off x="7214260" y="3206338"/>
          <a:ext cx="4275117" cy="1021279"/>
        </p:xfrm>
        <a:graphic>
          <a:graphicData uri="http://schemas.openxmlformats.org/drawingml/2006/table">
            <a:tbl>
              <a:tblPr/>
              <a:tblGrid>
                <a:gridCol w="4275117">
                  <a:extLst>
                    <a:ext uri="{9D8B030D-6E8A-4147-A177-3AD203B41FA5}">
                      <a16:colId xmlns:a16="http://schemas.microsoft.com/office/drawing/2014/main" val="3192668474"/>
                    </a:ext>
                  </a:extLst>
                </a:gridCol>
              </a:tblGrid>
              <a:tr h="10212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내부에서 출연자들의 뒤를 따라가면서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9524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1FBADFC-0DFD-E56B-6BCF-00CF07C56C37}"/>
              </a:ext>
            </a:extLst>
          </p:cNvPr>
          <p:cNvSpPr txBox="1"/>
          <p:nvPr/>
        </p:nvSpPr>
        <p:spPr>
          <a:xfrm>
            <a:off x="838200" y="6020790"/>
            <a:ext cx="5129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분             </a:t>
            </a:r>
            <a:r>
              <a:rPr lang="en-US" altLang="ko-KR" dirty="0"/>
              <a:t>(</a:t>
            </a:r>
            <a:r>
              <a:rPr lang="ko-KR" altLang="en-US" dirty="0"/>
              <a:t>중간중간 긴장감을 주는 효과음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A6FDDE0F-6D56-A788-63B1-F9F0F7B08C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539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seen5</a:t>
            </a:r>
            <a:endParaRPr lang="ko-KR" alt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0B79496-9FB6-8CE0-F57D-9A6288F61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34316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897324"/>
              </p:ext>
            </p:extLst>
          </p:nvPr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출제자를 찾아서 문제를 듣고 맞추는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423394"/>
              </p:ext>
            </p:extLst>
          </p:nvPr>
        </p:nvGraphicFramePr>
        <p:xfrm>
          <a:off x="7003471" y="2699787"/>
          <a:ext cx="4536374" cy="201168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출제자와 출연자를 한 화면에 담기도록 촬영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각각 클로즈업 할 수 있도록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대 정도의 서브 카메라를 둘 것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</a:t>
                      </a:r>
                      <a:r>
                        <a:rPr lang="ko-KR" altLang="en-US" dirty="0" err="1"/>
                        <a:t>낼때</a:t>
                      </a:r>
                      <a:r>
                        <a:rPr lang="ko-KR" altLang="en-US" dirty="0"/>
                        <a:t> 그 문제에 들어간 유물의 사진을 띄워주기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9A48CFC-2EF9-061D-CF0E-CCA5C79B19D1}"/>
              </a:ext>
            </a:extLst>
          </p:cNvPr>
          <p:cNvSpPr txBox="1"/>
          <p:nvPr/>
        </p:nvSpPr>
        <p:spPr>
          <a:xfrm>
            <a:off x="838199" y="5943600"/>
            <a:ext cx="4452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r>
              <a:rPr lang="ko-KR" altLang="en-US" dirty="0"/>
              <a:t>분</a:t>
            </a:r>
            <a:r>
              <a:rPr lang="en-US" altLang="ko-KR" dirty="0"/>
              <a:t>		(</a:t>
            </a:r>
            <a:r>
              <a:rPr lang="ko-KR" altLang="en-US" dirty="0"/>
              <a:t>박진감 넘치는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596852"/>
              </p:ext>
            </p:extLst>
          </p:nvPr>
        </p:nvGraphicFramePr>
        <p:xfrm>
          <a:off x="6970814" y="5202580"/>
          <a:ext cx="4601689" cy="118872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문제의 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내부의 대표적인 유물들에 관련이 된 문제를 제출 </a:t>
                      </a:r>
                      <a:r>
                        <a:rPr lang="ko-KR" altLang="en-US" dirty="0" err="1"/>
                        <a:t>뿅망치</a:t>
                      </a:r>
                      <a:r>
                        <a:rPr lang="ko-KR" altLang="en-US" dirty="0"/>
                        <a:t> 살살 한대 때려 </a:t>
                      </a:r>
                      <a:r>
                        <a:rPr lang="ko-KR" altLang="en-US"/>
                        <a:t>다시 찾아오기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C59E9BFC-FCF0-A769-8518-4275291D40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28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seen6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001108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맞춘 출연자 출제자에게 의문에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받게 되는데 그 안을 서서히 </a:t>
                      </a:r>
                      <a:r>
                        <a:rPr lang="ko-KR" altLang="en-US" dirty="0" err="1"/>
                        <a:t>열게된다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291051"/>
              </p:ext>
            </p:extLst>
          </p:nvPr>
        </p:nvGraphicFramePr>
        <p:xfrm>
          <a:off x="7003471" y="294508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 및 </a:t>
                      </a:r>
                      <a:r>
                        <a:rPr lang="ko-KR" altLang="en-US" dirty="0" err="1"/>
                        <a:t>브금</a:t>
                      </a:r>
                      <a:r>
                        <a:rPr lang="ko-KR" altLang="en-US" dirty="0"/>
                        <a:t> 사용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</a:t>
                      </a:r>
                      <a:r>
                        <a:rPr lang="ko-KR" altLang="en-US" dirty="0" err="1"/>
                        <a:t>맞추었을때</a:t>
                      </a:r>
                      <a:r>
                        <a:rPr lang="ko-KR" altLang="en-US" dirty="0"/>
                        <a:t> 짧고 경쾌한 효과음을 넣고 쪽지를 </a:t>
                      </a:r>
                      <a:r>
                        <a:rPr lang="ko-KR" altLang="en-US" dirty="0" err="1"/>
                        <a:t>열때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살짝의</a:t>
                      </a:r>
                      <a:r>
                        <a:rPr lang="ko-KR" altLang="en-US" dirty="0"/>
                        <a:t> 긴장감을 주며 쪽지를 클로즈업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</a:t>
                      </a:r>
                      <a:r>
                        <a:rPr lang="ko-KR" altLang="en-US" dirty="0" err="1"/>
                        <a:t>열때</a:t>
                      </a:r>
                      <a:r>
                        <a:rPr lang="ko-KR" altLang="en-US" dirty="0"/>
                        <a:t> 천천히 열리는 </a:t>
                      </a:r>
                      <a:r>
                        <a:rPr lang="ko-KR" altLang="en-US" dirty="0" err="1"/>
                        <a:t>슬로우모션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427132"/>
              </p:ext>
            </p:extLst>
          </p:nvPr>
        </p:nvGraphicFramePr>
        <p:xfrm>
          <a:off x="523504" y="5214455"/>
          <a:ext cx="4814455" cy="450075"/>
        </p:xfrm>
        <a:graphic>
          <a:graphicData uri="http://schemas.openxmlformats.org/drawingml/2006/table">
            <a:tbl>
              <a:tblPr/>
              <a:tblGrid>
                <a:gridCol w="4814455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45007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문제를 맞춘 후 이기 때문에 길어도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분 이상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AC21DE33-EF45-3DD6-0E03-C285372E6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46850"/>
            <a:ext cx="3048425" cy="146705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F5A4B91-1710-4DCD-AECA-1ADEB5751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38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887F65-9A04-54C0-20E5-274552FB5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 종류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089D9E-48BC-D1AC-EF1B-1B9AFCDFC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9054"/>
            <a:ext cx="105156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altLang="ko-KR" dirty="0"/>
              <a:t>Q1. </a:t>
            </a:r>
            <a:r>
              <a:rPr lang="ko-KR" altLang="en-US" dirty="0"/>
              <a:t>함안 박물관에선 주로 가야 중 </a:t>
            </a:r>
            <a:r>
              <a:rPr lang="en-US" altLang="ko-KR" dirty="0"/>
              <a:t>XX</a:t>
            </a:r>
            <a:r>
              <a:rPr lang="ko-KR" altLang="en-US" dirty="0"/>
              <a:t>가야에 대해 다루고 있습니다</a:t>
            </a:r>
            <a:r>
              <a:rPr lang="en-US" altLang="ko-KR" dirty="0"/>
              <a:t>. XX</a:t>
            </a:r>
            <a:r>
              <a:rPr lang="ko-KR" altLang="en-US" dirty="0"/>
              <a:t>가야는 무엇일까요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A1. </a:t>
            </a:r>
            <a:r>
              <a:rPr lang="ko-KR" altLang="en-US" dirty="0"/>
              <a:t>아라가야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Q2. </a:t>
            </a:r>
            <a:r>
              <a:rPr lang="ko-KR" altLang="en-US" dirty="0"/>
              <a:t>함안에서 사람이 살기 시작한 것은 중기 구석기시대인 약 </a:t>
            </a:r>
            <a:r>
              <a:rPr lang="en-US" altLang="ko-KR" dirty="0"/>
              <a:t>XX</a:t>
            </a:r>
            <a:r>
              <a:rPr lang="ko-KR" altLang="en-US" dirty="0"/>
              <a:t>만년 전 무렵으로 알려져 있습니다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r>
              <a:rPr lang="ko-KR" altLang="en-US" dirty="0"/>
              <a:t>몇 년 전 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A2. </a:t>
            </a:r>
            <a:r>
              <a:rPr lang="ko-KR" altLang="en-US" dirty="0"/>
              <a:t>중기 구석기 시대인 약 </a:t>
            </a:r>
            <a:r>
              <a:rPr lang="en-US" altLang="ko-KR" dirty="0"/>
              <a:t>13</a:t>
            </a:r>
            <a:r>
              <a:rPr lang="ko-KR" altLang="en-US" dirty="0"/>
              <a:t>만년 전 무렵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Q3. 6</a:t>
            </a:r>
            <a:r>
              <a:rPr lang="ko-KR" altLang="en-US" dirty="0"/>
              <a:t>세기 경 </a:t>
            </a:r>
            <a:r>
              <a:rPr lang="ko-KR" altLang="en-US" dirty="0" err="1"/>
              <a:t>아라가야는</a:t>
            </a:r>
            <a:r>
              <a:rPr lang="ko-KR" altLang="en-US" dirty="0"/>
              <a:t> 이 나라에 복속되었습니다</a:t>
            </a:r>
            <a:r>
              <a:rPr lang="en-US" altLang="ko-KR" dirty="0"/>
              <a:t>. </a:t>
            </a:r>
            <a:r>
              <a:rPr lang="ko-KR" altLang="en-US" dirty="0"/>
              <a:t>이 나라의 이름은 무엇일까요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A3. </a:t>
            </a:r>
            <a:r>
              <a:rPr lang="ko-KR" altLang="en-US" dirty="0"/>
              <a:t>신라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Q4. </a:t>
            </a:r>
            <a:r>
              <a:rPr lang="ko-KR" altLang="en-US" dirty="0"/>
              <a:t>박물관으로 들어오는 길목에 연꽃이 피어 있었습니다</a:t>
            </a:r>
            <a:r>
              <a:rPr lang="en-US" altLang="ko-KR" dirty="0"/>
              <a:t>. </a:t>
            </a:r>
            <a:r>
              <a:rPr lang="ko-KR" altLang="en-US" dirty="0"/>
              <a:t>그 연꽃의 이름은 무엇일까요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A4. </a:t>
            </a:r>
            <a:r>
              <a:rPr lang="ko-KR" altLang="en-US" dirty="0" err="1"/>
              <a:t>아라홍련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Q5. </a:t>
            </a:r>
            <a:r>
              <a:rPr lang="ko-KR" altLang="en-US" dirty="0"/>
              <a:t>함안은 이 시대의 유적들이 급격하게 증가한 것으로 보아 이 시대부터 사람들이 함안에 </a:t>
            </a:r>
            <a:r>
              <a:rPr lang="ko-KR" altLang="en-US" dirty="0" err="1"/>
              <a:t>모여살기</a:t>
            </a:r>
            <a:r>
              <a:rPr lang="ko-KR" altLang="en-US" dirty="0"/>
              <a:t> 시작했다고 짐작할 수 있습니다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ko-KR" altLang="en-US" dirty="0"/>
              <a:t>본격적으로 농경과 정착생활이 이루어진 이 시대는 어느 시대일까요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A5. </a:t>
            </a:r>
            <a:r>
              <a:rPr lang="ko-KR" altLang="en-US" dirty="0"/>
              <a:t>청동기시대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Q6. </a:t>
            </a:r>
            <a:r>
              <a:rPr lang="ko-KR" altLang="en-US" dirty="0"/>
              <a:t>함안에 넓게 분포하고 있는 함안층에서는 중생대 백악기 후기의 퇴적층으로 새 발자국과 공룡발자국 등이 확인되고 있는데</a:t>
            </a:r>
            <a:r>
              <a:rPr lang="en-US" altLang="ko-KR" dirty="0"/>
              <a:t>,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ko-KR" altLang="en-US" dirty="0"/>
              <a:t>당시 함안은 한반도 남부에 있었던 대규모의 </a:t>
            </a:r>
            <a:r>
              <a:rPr lang="en-US" altLang="ko-KR" dirty="0"/>
              <a:t>"</a:t>
            </a:r>
            <a:r>
              <a:rPr lang="ko-KR" altLang="en-US" dirty="0"/>
              <a:t>무엇</a:t>
            </a:r>
            <a:r>
              <a:rPr lang="en-US" altLang="ko-KR" dirty="0"/>
              <a:t>" </a:t>
            </a:r>
            <a:r>
              <a:rPr lang="ko-KR" altLang="en-US" dirty="0"/>
              <a:t>주변에 위치했기 때문입니다</a:t>
            </a:r>
            <a:r>
              <a:rPr lang="en-US" altLang="ko-KR" dirty="0"/>
              <a:t>. </a:t>
            </a:r>
            <a:r>
              <a:rPr lang="ko-KR" altLang="en-US" dirty="0"/>
              <a:t>대규모의 </a:t>
            </a:r>
            <a:r>
              <a:rPr lang="en-US" altLang="ko-KR" dirty="0"/>
              <a:t>"</a:t>
            </a:r>
            <a:r>
              <a:rPr lang="ko-KR" altLang="en-US" dirty="0"/>
              <a:t>무엇</a:t>
            </a:r>
            <a:r>
              <a:rPr lang="en-US" altLang="ko-KR" dirty="0"/>
              <a:t>" </a:t>
            </a:r>
            <a:r>
              <a:rPr lang="ko-KR" altLang="en-US" dirty="0"/>
              <a:t>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A6. </a:t>
            </a:r>
            <a:r>
              <a:rPr lang="ko-KR" altLang="en-US" dirty="0"/>
              <a:t>호수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Q7. </a:t>
            </a:r>
            <a:r>
              <a:rPr lang="ko-KR" altLang="en-US" dirty="0"/>
              <a:t>땅에 구덩이를 파고 시신이 안치된 나무널을 묻는 무덤으로 영남지역에서 기원전 </a:t>
            </a:r>
            <a:r>
              <a:rPr lang="en-US" altLang="ko-KR" dirty="0"/>
              <a:t>1</a:t>
            </a:r>
            <a:r>
              <a:rPr lang="ko-KR" altLang="en-US" dirty="0"/>
              <a:t>세기경부터 기원후 </a:t>
            </a:r>
            <a:r>
              <a:rPr lang="en-US" altLang="ko-KR" dirty="0"/>
              <a:t>2</a:t>
            </a:r>
            <a:r>
              <a:rPr lang="ko-KR" altLang="en-US" dirty="0"/>
              <a:t>세기 무렵까지 널리 사용된</a:t>
            </a:r>
          </a:p>
          <a:p>
            <a:pPr marL="0" indent="0">
              <a:buNone/>
            </a:pPr>
            <a:r>
              <a:rPr lang="ko-KR" altLang="en-US" dirty="0"/>
              <a:t> 무덤의 이름은 무엇인가요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Q7. </a:t>
            </a:r>
            <a:r>
              <a:rPr lang="ko-KR" altLang="en-US" dirty="0"/>
              <a:t>널무덤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8FBC1B9-41B0-4726-A924-A1907A1C33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seen7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158832"/>
              </p:ext>
            </p:extLst>
          </p:nvPr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열고 힌트를 보곤 그 힌트에 대해 추리하며 다음곳으로 가는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968641"/>
              </p:ext>
            </p:extLst>
          </p:nvPr>
        </p:nvGraphicFramePr>
        <p:xfrm>
          <a:off x="7003471" y="269978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다음 장소를 추리하기에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샷을 이용해 추리하는 동안 출연자가 나오게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384885"/>
              </p:ext>
            </p:extLst>
          </p:nvPr>
        </p:nvGraphicFramePr>
        <p:xfrm>
          <a:off x="990413" y="5523214"/>
          <a:ext cx="4601689" cy="46195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46195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2~3</a:t>
                      </a:r>
                      <a:r>
                        <a:rPr lang="ko-KR" altLang="en-US" dirty="0"/>
                        <a:t>분 </a:t>
                      </a:r>
                      <a:r>
                        <a:rPr lang="ko-KR" altLang="en-US" dirty="0" err="1"/>
                        <a:t>브금은</a:t>
                      </a:r>
                      <a:r>
                        <a:rPr lang="ko-KR" altLang="en-US" dirty="0"/>
                        <a:t> 경쾌하면서 </a:t>
                      </a:r>
                      <a:r>
                        <a:rPr lang="ko-KR" altLang="en-US" dirty="0" err="1"/>
                        <a:t>미지스러운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브금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1026" name="Picture 2" descr="중국 샨시성 (陝西) 시안 (西安)의 한 고등학교 3학년 수험생이 시내 버스기사에게 남긴 쪽지. 지난 1년 늦은 시간에도 안전하게 하교할 수 있게 도와줘 감사하다는 내용이 적혀있다. [중국 관영 CCTV 영상 캡처]">
            <a:extLst>
              <a:ext uri="{FF2B5EF4-FFF2-40B4-BE49-F238E27FC236}">
                <a16:creationId xmlns:a16="http://schemas.microsoft.com/office/drawing/2014/main" id="{11516B8A-BDD3-0371-8D70-420E71868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814512"/>
            <a:ext cx="53244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54E0E61-78EF-7870-2CEB-B4A5829F0C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2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seen8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86519"/>
              </p:ext>
            </p:extLst>
          </p:nvPr>
        </p:nvGraphicFramePr>
        <p:xfrm>
          <a:off x="7036130" y="1472540"/>
          <a:ext cx="4536374" cy="173736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보고 서로 만나서 정보를 공유하거나 또는 혼자서 어느정도 추측을 하여 다음 장소로 이동하는 출연진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점차 다음 장소에 대한 모습을 </a:t>
                      </a:r>
                      <a:r>
                        <a:rPr lang="ko-KR" altLang="en-US" dirty="0" err="1"/>
                        <a:t>블러</a:t>
                      </a:r>
                      <a:r>
                        <a:rPr lang="ko-KR" altLang="en-US" dirty="0"/>
                        <a:t> 처리하여 조금 등장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4984628"/>
              </p:ext>
            </p:extLst>
          </p:nvPr>
        </p:nvGraphicFramePr>
        <p:xfrm>
          <a:off x="6970814" y="3930732"/>
          <a:ext cx="4536374" cy="948177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481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/>
                        <a:t>클로즈업 </a:t>
                      </a:r>
                      <a:r>
                        <a:rPr lang="en-US" altLang="ko-KR" dirty="0"/>
                        <a:t>( </a:t>
                      </a:r>
                      <a:r>
                        <a:rPr lang="ko-KR" altLang="en-US" dirty="0"/>
                        <a:t>무언가를 깨닫거나 찾았다면 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인칭과 </a:t>
                      </a:r>
                      <a:r>
                        <a:rPr lang="ko-KR" altLang="en-US" dirty="0" err="1"/>
                        <a:t>미디엄을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왔다갔다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)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6" name="Picture 2" descr="중국 샨시성 (陝西) 시안 (西安)의 한 고등학교 3학년 수험생이 시내 버스기사에게 남긴 쪽지. 지난 1년 늦은 시간에도 안전하게 하교할 수 있게 도와줘 감사하다는 내용이 적혀있다. [중국 관영 CCTV 영상 캡처]">
            <a:extLst>
              <a:ext uri="{FF2B5EF4-FFF2-40B4-BE49-F238E27FC236}">
                <a16:creationId xmlns:a16="http://schemas.microsoft.com/office/drawing/2014/main" id="{816B4E06-12CC-1828-C751-5F64615DC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814512"/>
            <a:ext cx="53244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18D9895-2B43-EB0B-5662-522998280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7591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seen9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47951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점차 다음 장소에 대해서 거의 다 </a:t>
                      </a:r>
                      <a:r>
                        <a:rPr lang="ko-KR" altLang="en-US" dirty="0" err="1"/>
                        <a:t>알게된</a:t>
                      </a:r>
                      <a:r>
                        <a:rPr lang="ko-KR" altLang="en-US" dirty="0"/>
                        <a:t> 출연자 다음 장소로 이동하게 되고 </a:t>
                      </a:r>
                      <a:r>
                        <a:rPr lang="en-US" altLang="ko-KR" dirty="0"/>
                        <a:t>..</a:t>
                      </a:r>
                    </a:p>
                    <a:p>
                      <a:pPr latinLnBrk="1"/>
                      <a:r>
                        <a:rPr lang="ko-KR" altLang="en-US" dirty="0"/>
                        <a:t>다음 장소를 공개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098133"/>
              </p:ext>
            </p:extLst>
          </p:nvPr>
        </p:nvGraphicFramePr>
        <p:xfrm>
          <a:off x="6964875" y="3465221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이동수단에 타기전엔 </a:t>
                      </a:r>
                      <a:r>
                        <a:rPr lang="ko-KR" altLang="en-US" dirty="0" err="1"/>
                        <a:t>풀샷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타고 난 후엔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샷으로 고정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점차 </a:t>
                      </a:r>
                      <a:r>
                        <a:rPr lang="ko-KR" altLang="en-US" dirty="0" err="1"/>
                        <a:t>한명</a:t>
                      </a:r>
                      <a:r>
                        <a:rPr lang="ko-KR" altLang="en-US" dirty="0"/>
                        <a:t> 씩 타고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컷이 넘어가며 다음장소를 천천히 </a:t>
                      </a:r>
                      <a:r>
                        <a:rPr lang="ko-KR" altLang="en-US" dirty="0" err="1"/>
                        <a:t>드론으로</a:t>
                      </a:r>
                      <a:r>
                        <a:rPr lang="ko-KR" altLang="en-US" dirty="0"/>
                        <a:t> 촬영하여 장소 공개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82240F55-BAF2-B410-C998-45CE6A63A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46" y="1846167"/>
            <a:ext cx="5522954" cy="414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77837D08-9D16-54EE-19ED-1C65BB05E3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5568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seen10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493691"/>
              </p:ext>
            </p:extLst>
          </p:nvPr>
        </p:nvGraphicFramePr>
        <p:xfrm>
          <a:off x="7036130" y="1472540"/>
          <a:ext cx="4779818" cy="2011680"/>
        </p:xfrm>
        <a:graphic>
          <a:graphicData uri="http://schemas.openxmlformats.org/drawingml/2006/table">
            <a:tbl>
              <a:tblPr/>
              <a:tblGrid>
                <a:gridCol w="4779818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한명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한명씩</a:t>
                      </a:r>
                      <a:r>
                        <a:rPr lang="ko-KR" altLang="en-US" dirty="0"/>
                        <a:t> 도착하는 출연자들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제작진은 기다렸다가 먼저 오는 사람을 데리고 등수에 맞추어 밥을 제공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밥집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 err="1"/>
                        <a:t>산인길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경남 함안군 </a:t>
                      </a:r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산인면</a:t>
                      </a:r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함마대로</a:t>
                      </a:r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2367-1 </a:t>
                      </a:r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산인길</a:t>
                      </a:r>
                      <a:endParaRPr lang="en-US" altLang="ko-KR" sz="1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신산리</a:t>
                      </a:r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167-1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409218"/>
              </p:ext>
            </p:extLst>
          </p:nvPr>
        </p:nvGraphicFramePr>
        <p:xfrm>
          <a:off x="7036127" y="3623796"/>
          <a:ext cx="4779817" cy="967839"/>
        </p:xfrm>
        <a:graphic>
          <a:graphicData uri="http://schemas.openxmlformats.org/drawingml/2006/table">
            <a:tbl>
              <a:tblPr/>
              <a:tblGrid>
                <a:gridCol w="4779817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샷을 이용해 등수에 맞춰 밥을 전달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등부터 인서트를 이용해 메뉴들을 소개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9F8FEEF3-7487-F6E3-35E3-48EA14D42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56" y="1680915"/>
            <a:ext cx="5174614" cy="291072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947357B-8319-BFE3-A3A9-ED18A957C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866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seen11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683958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식사를 하며 식사가 </a:t>
                      </a:r>
                      <a:r>
                        <a:rPr lang="ko-KR" altLang="en-US" dirty="0" err="1"/>
                        <a:t>끝날때</a:t>
                      </a:r>
                      <a:r>
                        <a:rPr lang="ko-KR" altLang="en-US" dirty="0"/>
                        <a:t> 즈음 다음 미션에 대해 알려주며 다음 미션에 관련된 장면 출력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138399"/>
              </p:ext>
            </p:extLst>
          </p:nvPr>
        </p:nvGraphicFramePr>
        <p:xfrm>
          <a:off x="6970812" y="3637648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롱샷을</a:t>
                      </a:r>
                      <a:r>
                        <a:rPr lang="ko-KR" altLang="en-US" dirty="0"/>
                        <a:t> 활용해 모든 출연자들을 카메라에 담도록 하기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화면이 </a:t>
                      </a:r>
                      <a:r>
                        <a:rPr lang="ko-KR" altLang="en-US" dirty="0" err="1"/>
                        <a:t>흐릿해지며</a:t>
                      </a:r>
                      <a:r>
                        <a:rPr lang="ko-KR" altLang="en-US" dirty="0"/>
                        <a:t> 장면이 넘어가고 다음 장소를 소개 하기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CDE99510-6569-B80E-3CCB-A149EB6AD0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55" y="1728346"/>
            <a:ext cx="5174614" cy="291072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4833651-54AA-ADC9-69AE-BEF3A99016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27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seen12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235317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밥을 먹고 택시 또는 대중교통을 이용해 다음 장소로 향하는 출연진들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서로 각자 얘기를 나눈다면 그 얘기를 담아내기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078920"/>
              </p:ext>
            </p:extLst>
          </p:nvPr>
        </p:nvGraphicFramePr>
        <p:xfrm>
          <a:off x="6988627" y="3103548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니샷에서</a:t>
                      </a:r>
                      <a:r>
                        <a:rPr lang="ko-KR" altLang="en-US" dirty="0"/>
                        <a:t> 택시 또는 대중교통을 </a:t>
                      </a:r>
                      <a:r>
                        <a:rPr lang="ko-KR" altLang="en-US" dirty="0" err="1"/>
                        <a:t>탈시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미디엄샷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 err="1"/>
                        <a:t>다인이</a:t>
                      </a:r>
                      <a:r>
                        <a:rPr lang="ko-KR" altLang="en-US" dirty="0"/>
                        <a:t> 탑승하여 얘기를 </a:t>
                      </a:r>
                      <a:r>
                        <a:rPr lang="ko-KR" altLang="en-US" dirty="0" err="1"/>
                        <a:t>나눌떄는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번갈아가며</a:t>
                      </a:r>
                      <a:r>
                        <a:rPr lang="ko-KR" altLang="en-US" dirty="0"/>
                        <a:t> 클로즈업 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FE062AC0-7FC3-069E-5746-D8979625E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036" y="1690688"/>
            <a:ext cx="5715000" cy="32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E222F09-90B1-9079-79DF-62B4F4A4B2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7342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Seen13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99677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다음장소인 </a:t>
                      </a:r>
                      <a:r>
                        <a:rPr lang="ko-KR" altLang="en-US" dirty="0" err="1"/>
                        <a:t>함안도항리고분군에</a:t>
                      </a:r>
                      <a:r>
                        <a:rPr lang="ko-KR" altLang="en-US" dirty="0"/>
                        <a:t> 도착한 출연진들 제작진에게 다음 문제를 </a:t>
                      </a:r>
                      <a:r>
                        <a:rPr lang="ko-KR" altLang="en-US" dirty="0" err="1"/>
                        <a:t>듣게된다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715114"/>
              </p:ext>
            </p:extLst>
          </p:nvPr>
        </p:nvGraphicFramePr>
        <p:xfrm>
          <a:off x="6970814" y="3264169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풀샷을</a:t>
                      </a:r>
                      <a:r>
                        <a:rPr lang="ko-KR" altLang="en-US" dirty="0"/>
                        <a:t> 이용해 모든 촬영자들을 다시 담아주고 </a:t>
                      </a:r>
                      <a:r>
                        <a:rPr lang="ko-KR" altLang="en-US" dirty="0" err="1"/>
                        <a:t>문제에대해</a:t>
                      </a:r>
                      <a:r>
                        <a:rPr lang="ko-KR" altLang="en-US" dirty="0"/>
                        <a:t> 설명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8585FC77-5499-D67B-81FB-AB5536BE67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05"/>
          <a:stretch/>
        </p:blipFill>
        <p:spPr>
          <a:xfrm>
            <a:off x="684812" y="1690688"/>
            <a:ext cx="5685931" cy="309463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49AA1C6-479C-BDF7-08A4-6803ED4637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88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seen14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605919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문제에대해</a:t>
                      </a:r>
                      <a:r>
                        <a:rPr lang="ko-KR" altLang="en-US" dirty="0"/>
                        <a:t> 전달받은 모든 출연진들은 숙소를 차지하기 위해 고군분투하며 빠르게 보물찾기에 나선다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762402"/>
              </p:ext>
            </p:extLst>
          </p:nvPr>
        </p:nvGraphicFramePr>
        <p:xfrm>
          <a:off x="7003471" y="3507418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각자 </a:t>
                      </a:r>
                      <a:r>
                        <a:rPr lang="ko-KR" altLang="en-US" dirty="0" err="1"/>
                        <a:t>한명씩</a:t>
                      </a:r>
                      <a:r>
                        <a:rPr lang="ko-KR" altLang="en-US" dirty="0"/>
                        <a:t> 카메라맨이 다시 붙어 이곳저곳 함께 움직이며 대부분 </a:t>
                      </a:r>
                      <a:r>
                        <a:rPr lang="ko-KR" altLang="en-US" dirty="0" err="1"/>
                        <a:t>니샷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– </a:t>
                      </a:r>
                      <a:r>
                        <a:rPr lang="ko-KR" altLang="en-US" dirty="0" err="1"/>
                        <a:t>미디엄샷으로</a:t>
                      </a:r>
                      <a:r>
                        <a:rPr lang="ko-KR" altLang="en-US" dirty="0"/>
                        <a:t> 구성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847337"/>
              </p:ext>
            </p:extLst>
          </p:nvPr>
        </p:nvGraphicFramePr>
        <p:xfrm>
          <a:off x="6970815" y="4949626"/>
          <a:ext cx="4601689" cy="173736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59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문제의 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이곳 주변엔 조그마한 보물 </a:t>
                      </a:r>
                      <a:r>
                        <a:rPr lang="en-US" altLang="ko-KR" dirty="0"/>
                        <a:t>( </a:t>
                      </a:r>
                      <a:r>
                        <a:rPr lang="ko-KR" altLang="en-US" dirty="0"/>
                        <a:t>쪽지 </a:t>
                      </a:r>
                      <a:r>
                        <a:rPr lang="en-US" altLang="ko-KR" dirty="0"/>
                        <a:t>) </a:t>
                      </a:r>
                      <a:r>
                        <a:rPr lang="ko-KR" altLang="en-US" dirty="0"/>
                        <a:t>가 </a:t>
                      </a:r>
                      <a:r>
                        <a:rPr lang="ko-KR" altLang="en-US" dirty="0" err="1"/>
                        <a:t>숨겨져있다</a:t>
                      </a:r>
                      <a:r>
                        <a:rPr lang="ko-KR" altLang="en-US" dirty="0"/>
                        <a:t> 그 쪽지를 찾아서 보물에 대해 알아오는 사람에게는 순서대로 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 침대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등 푹신한 이불 </a:t>
                      </a:r>
                      <a:r>
                        <a:rPr lang="en-US" altLang="ko-KR" dirty="0"/>
                        <a:t>3</a:t>
                      </a:r>
                      <a:r>
                        <a:rPr lang="ko-KR" altLang="en-US" dirty="0"/>
                        <a:t>등 </a:t>
                      </a:r>
                      <a:r>
                        <a:rPr lang="ko-KR" altLang="en-US" dirty="0" err="1"/>
                        <a:t>일반이불에</a:t>
                      </a:r>
                      <a:r>
                        <a:rPr lang="ko-KR" altLang="en-US" dirty="0"/>
                        <a:t> 땅바닥 </a:t>
                      </a:r>
                      <a:r>
                        <a:rPr lang="en-US" altLang="ko-KR" dirty="0"/>
                        <a:t>4</a:t>
                      </a:r>
                      <a:r>
                        <a:rPr lang="ko-KR" altLang="en-US" dirty="0"/>
                        <a:t>등 </a:t>
                      </a:r>
                      <a:r>
                        <a:rPr lang="ko-KR" altLang="en-US" dirty="0" err="1"/>
                        <a:t>야외취침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3074" name="Picture 2" descr="런닝맨 : 아이돌VS런닝맨！반전을 거듭하는 이어달리기 : SBS">
            <a:extLst>
              <a:ext uri="{FF2B5EF4-FFF2-40B4-BE49-F238E27FC236}">
                <a16:creationId xmlns:a16="http://schemas.microsoft.com/office/drawing/2014/main" id="{4F14BA79-F57F-468F-E234-CE1820BCA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96" y="1690688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55BC7E5-974B-F520-2E51-691776FA20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2021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seen15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173130"/>
              </p:ext>
            </p:extLst>
          </p:nvPr>
        </p:nvGraphicFramePr>
        <p:xfrm>
          <a:off x="7036130" y="147254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출연진이 쪽지를 찾고 혹여나 못 찾게 </a:t>
                      </a:r>
                      <a:r>
                        <a:rPr lang="ko-KR" altLang="en-US" dirty="0" err="1"/>
                        <a:t>될수도</a:t>
                      </a:r>
                      <a:r>
                        <a:rPr lang="ko-KR" altLang="en-US" dirty="0"/>
                        <a:t> 있기에 하나씩 </a:t>
                      </a:r>
                      <a:r>
                        <a:rPr lang="ko-KR" altLang="en-US" dirty="0" err="1"/>
                        <a:t>하나씩</a:t>
                      </a:r>
                      <a:r>
                        <a:rPr lang="ko-KR" altLang="en-US" dirty="0"/>
                        <a:t> 단체 채팅방에 힌트를 하나씩 공유해준다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그 상황에 따른 장면 촬영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781279"/>
              </p:ext>
            </p:extLst>
          </p:nvPr>
        </p:nvGraphicFramePr>
        <p:xfrm>
          <a:off x="6970814" y="3559075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힌트 공유시에 채팅방을 </a:t>
                      </a:r>
                      <a:r>
                        <a:rPr lang="ko-KR" altLang="en-US" dirty="0" err="1"/>
                        <a:t>치고있는</a:t>
                      </a:r>
                      <a:r>
                        <a:rPr lang="ko-KR" altLang="en-US" dirty="0"/>
                        <a:t> 모습을 클로즈업 하며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4098" name="Picture 2" descr="종합] '런닝맨', 팬티 돌아간 男 강훈+맑눈광 신예은...예능 폼 美쳤다 - 스포츠경향 | 뉴스배달부">
            <a:extLst>
              <a:ext uri="{FF2B5EF4-FFF2-40B4-BE49-F238E27FC236}">
                <a16:creationId xmlns:a16="http://schemas.microsoft.com/office/drawing/2014/main" id="{A14B157A-881C-7DE1-7653-E53BA34342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" t="44" r="50041" b="66709"/>
          <a:stretch/>
        </p:blipFill>
        <p:spPr bwMode="auto">
          <a:xfrm>
            <a:off x="684812" y="1891147"/>
            <a:ext cx="4043547" cy="228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46899B4-CAFD-DCC6-E26E-1CC60E2ABA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937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seen16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91379"/>
              </p:ext>
            </p:extLst>
          </p:nvPr>
        </p:nvGraphicFramePr>
        <p:xfrm>
          <a:off x="7036130" y="147254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먼저 챙겨오는 출연진들을 클로즈업하며 누구인지 </a:t>
                      </a:r>
                      <a:r>
                        <a:rPr lang="en-US" altLang="ko-KR" dirty="0"/>
                        <a:t>“ </a:t>
                      </a:r>
                      <a:r>
                        <a:rPr lang="ko-KR" altLang="en-US" dirty="0" err="1"/>
                        <a:t>누가왔는데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? “ </a:t>
                      </a:r>
                      <a:r>
                        <a:rPr lang="ko-KR" altLang="en-US" dirty="0"/>
                        <a:t>라는 식의 말들을 함 쪽지를 제출하며 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 판정을 받는 의문의 출연진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523910"/>
              </p:ext>
            </p:extLst>
          </p:nvPr>
        </p:nvGraphicFramePr>
        <p:xfrm>
          <a:off x="6970814" y="3768675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다른곳을</a:t>
                      </a:r>
                      <a:r>
                        <a:rPr lang="ko-KR" altLang="en-US" dirty="0"/>
                        <a:t> 찍던 카메라를 출연진을 향해 카메라를 클로즈업 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5122" name="Picture 2" descr="도망치는 꿈 쫓기는 꿈 해몽 풀이(도망 꿈, 도망가는 꿈, 피하는 꿈)">
            <a:extLst>
              <a:ext uri="{FF2B5EF4-FFF2-40B4-BE49-F238E27FC236}">
                <a16:creationId xmlns:a16="http://schemas.microsoft.com/office/drawing/2014/main" id="{519ADC75-FE99-70AA-7A60-8B9431ADB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99" y="1799112"/>
            <a:ext cx="6205074" cy="375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C9AE5CB-B1C0-7CBF-D503-2154A2E8BF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674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seen17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176979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한명한명씩</a:t>
                      </a:r>
                      <a:r>
                        <a:rPr lang="ko-KR" altLang="en-US" dirty="0"/>
                        <a:t> 도착하여 등수가 가려지게 되고 꼴등을 </a:t>
                      </a:r>
                      <a:r>
                        <a:rPr lang="ko-KR" altLang="en-US" dirty="0" err="1"/>
                        <a:t>하게된</a:t>
                      </a:r>
                      <a:r>
                        <a:rPr lang="ko-KR" altLang="en-US" dirty="0"/>
                        <a:t> 사람은 절망에 빠지게 된다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825528"/>
              </p:ext>
            </p:extLst>
          </p:nvPr>
        </p:nvGraphicFramePr>
        <p:xfrm>
          <a:off x="6970814" y="3970447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절망에 빠진 출연진을 클로즈업하며 찍으며 </a:t>
                      </a:r>
                      <a:r>
                        <a:rPr lang="ko-KR" altLang="en-US" dirty="0" err="1"/>
                        <a:t>미디엄샷으로</a:t>
                      </a:r>
                      <a:r>
                        <a:rPr lang="ko-KR" altLang="en-US" dirty="0"/>
                        <a:t> 다시 돌아가 우울한 </a:t>
                      </a:r>
                      <a:r>
                        <a:rPr lang="ko-KR" altLang="en-US" dirty="0" err="1"/>
                        <a:t>브금을</a:t>
                      </a:r>
                      <a:r>
                        <a:rPr lang="ko-KR" altLang="en-US" dirty="0"/>
                        <a:t> 틀어 더 슬픈 장면 연출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6146" name="Picture 2" descr="절망에 빠진 남자 로열티 무료 사진, 그림, 이미지 그리고 스톡포토그래피. Image 42340318.">
            <a:extLst>
              <a:ext uri="{FF2B5EF4-FFF2-40B4-BE49-F238E27FC236}">
                <a16:creationId xmlns:a16="http://schemas.microsoft.com/office/drawing/2014/main" id="{15B9C0D6-9DFB-9509-D795-B65B5329B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84" y="2256312"/>
            <a:ext cx="5415684" cy="361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ADCE8DE-FCF0-5453-A98C-B29ADAA7C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484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seen18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441331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점차 밤이 깊어지는 야심한 밤 가운데 돌아다니느라 힘든 참가자들에게 간식거리와 야식거리를 </a:t>
                      </a:r>
                      <a:r>
                        <a:rPr lang="ko-KR" altLang="en-US" dirty="0" err="1"/>
                        <a:t>나누어준다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151095"/>
              </p:ext>
            </p:extLst>
          </p:nvPr>
        </p:nvGraphicFramePr>
        <p:xfrm>
          <a:off x="6970814" y="397044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음식을 전달하며 각 음식별로 인서트를 따며 </a:t>
                      </a:r>
                      <a:r>
                        <a:rPr lang="en-US" altLang="ko-KR" dirty="0"/>
                        <a:t>( </a:t>
                      </a:r>
                      <a:r>
                        <a:rPr lang="ko-KR" altLang="en-US" dirty="0"/>
                        <a:t>클로즈업 </a:t>
                      </a:r>
                      <a:r>
                        <a:rPr lang="en-US" altLang="ko-KR" dirty="0"/>
                        <a:t>)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1026" name="Picture 2" descr="8 + 무료 후라이드치킨 &amp; 치킨 이미지 - Pixabay">
            <a:extLst>
              <a:ext uri="{FF2B5EF4-FFF2-40B4-BE49-F238E27FC236}">
                <a16:creationId xmlns:a16="http://schemas.microsoft.com/office/drawing/2014/main" id="{533099CD-9077-B6BC-20FA-FC3A28CE2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77" y="1900634"/>
            <a:ext cx="5867833" cy="330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AFE7BAD-2AE3-0722-1CDD-690091D41B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707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seen19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494064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야식과 담소를 나누며 밤이 깊어지고 다음날을 예고하며 밤이 깊어지며 다음날 아침이 </a:t>
                      </a:r>
                      <a:r>
                        <a:rPr lang="ko-KR" altLang="en-US" dirty="0" err="1"/>
                        <a:t>찾아오는것을</a:t>
                      </a:r>
                      <a:r>
                        <a:rPr lang="ko-KR" altLang="en-US" dirty="0"/>
                        <a:t> 보여준다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1928918"/>
              </p:ext>
            </p:extLst>
          </p:nvPr>
        </p:nvGraphicFramePr>
        <p:xfrm>
          <a:off x="6970814" y="3970447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인물들이 이야기를 </a:t>
                      </a:r>
                      <a:r>
                        <a:rPr lang="ko-KR" altLang="en-US" dirty="0" err="1"/>
                        <a:t>나눌때는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웨이스트샷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– </a:t>
                      </a:r>
                      <a:r>
                        <a:rPr lang="ko-KR" altLang="en-US" dirty="0"/>
                        <a:t>밤이 </a:t>
                      </a:r>
                      <a:r>
                        <a:rPr lang="ko-KR" altLang="en-US" dirty="0" err="1"/>
                        <a:t>깊어질때는</a:t>
                      </a:r>
                      <a:r>
                        <a:rPr lang="ko-KR" altLang="en-US" dirty="0"/>
                        <a:t> 달을 </a:t>
                      </a:r>
                      <a:r>
                        <a:rPr lang="ko-KR" altLang="en-US" dirty="0" err="1"/>
                        <a:t>익스트림</a:t>
                      </a:r>
                      <a:r>
                        <a:rPr lang="ko-KR" altLang="en-US" dirty="0"/>
                        <a:t> 클로즈업 </a:t>
                      </a:r>
                      <a:r>
                        <a:rPr lang="en-US" altLang="ko-KR" dirty="0"/>
                        <a:t>-&gt; </a:t>
                      </a:r>
                      <a:r>
                        <a:rPr lang="ko-KR" altLang="en-US" dirty="0"/>
                        <a:t>해를 </a:t>
                      </a:r>
                      <a:r>
                        <a:rPr lang="ko-KR" altLang="en-US" dirty="0" err="1"/>
                        <a:t>익스트림</a:t>
                      </a:r>
                      <a:r>
                        <a:rPr lang="ko-KR" altLang="en-US" dirty="0"/>
                        <a:t> 클로즈업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2050" name="Picture 2" descr="하늘에있는 달의 클로즈업 · 무료 스톡 사진">
            <a:extLst>
              <a:ext uri="{FF2B5EF4-FFF2-40B4-BE49-F238E27FC236}">
                <a16:creationId xmlns:a16="http://schemas.microsoft.com/office/drawing/2014/main" id="{AA2BF65A-D51B-CAF1-56DA-D481393D4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96" y="1905989"/>
            <a:ext cx="5655624" cy="377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866AA13-03FC-1101-FE68-979309C584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47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seen20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790578"/>
              </p:ext>
            </p:extLst>
          </p:nvPr>
        </p:nvGraphicFramePr>
        <p:xfrm>
          <a:off x="7036130" y="1472540"/>
          <a:ext cx="4536374" cy="173736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어느덧 여행의 마지막 아침과 미션이 전달 되는데 미션의 내용은 의미심장한 문구 </a:t>
                      </a:r>
                      <a:r>
                        <a:rPr lang="en-US" altLang="ko-KR" dirty="0"/>
                        <a:t>?</a:t>
                      </a:r>
                    </a:p>
                    <a:p>
                      <a:pPr latinLnBrk="1"/>
                      <a:r>
                        <a:rPr lang="ko-KR" altLang="en-US" dirty="0"/>
                        <a:t>시작과 끝은 늘 같다 라는 쪽지만 </a:t>
                      </a:r>
                      <a:r>
                        <a:rPr lang="ko-KR" altLang="en-US" dirty="0" err="1"/>
                        <a:t>남겨져있다</a:t>
                      </a:r>
                      <a:r>
                        <a:rPr lang="ko-KR" altLang="en-US" dirty="0"/>
                        <a:t> 조금씩 추리하기 시작하며 모두가 각자 움직이기 시작한다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157012"/>
              </p:ext>
            </p:extLst>
          </p:nvPr>
        </p:nvGraphicFramePr>
        <p:xfrm>
          <a:off x="7003471" y="3683368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웨이스트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부터</a:t>
                      </a:r>
                      <a:r>
                        <a:rPr lang="ko-KR" altLang="en-US" dirty="0"/>
                        <a:t> 시작하여 움직이기 </a:t>
                      </a:r>
                      <a:r>
                        <a:rPr lang="ko-KR" altLang="en-US" dirty="0" err="1"/>
                        <a:t>시작할떄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니샷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/>
                        <a:t>쪽지는 클로즈업 하여 인서트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3074" name="Picture 2" descr="귀여운 노트 노란색 메모장 - Pixabay의 무료 이미지">
            <a:extLst>
              <a:ext uri="{FF2B5EF4-FFF2-40B4-BE49-F238E27FC236}">
                <a16:creationId xmlns:a16="http://schemas.microsoft.com/office/drawing/2014/main" id="{186886A4-334C-F188-2F3B-A1D2E419B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96" y="1169719"/>
            <a:ext cx="5246914" cy="524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AE15E5B-31BD-37EB-A468-A411EA3DD7FB}"/>
              </a:ext>
            </a:extLst>
          </p:cNvPr>
          <p:cNvSpPr txBox="1"/>
          <p:nvPr/>
        </p:nvSpPr>
        <p:spPr>
          <a:xfrm>
            <a:off x="1377538" y="3429000"/>
            <a:ext cx="3461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다음장소 힌트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시작과 끝은 늘 같다</a:t>
            </a:r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A8808B3-9130-90EB-E159-0FF5CD9E0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530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seen21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951055"/>
              </p:ext>
            </p:extLst>
          </p:nvPr>
        </p:nvGraphicFramePr>
        <p:xfrm>
          <a:off x="7036130" y="1472540"/>
          <a:ext cx="4536374" cy="173736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눈치 챈 참가자들이 </a:t>
                      </a:r>
                      <a:r>
                        <a:rPr lang="ko-KR" altLang="en-US" dirty="0" err="1"/>
                        <a:t>모인곳은</a:t>
                      </a:r>
                      <a:r>
                        <a:rPr lang="ko-KR" altLang="en-US" dirty="0"/>
                        <a:t> 다름아닌 맨 처음 오프닝을 했던 장소인 함안 </a:t>
                      </a:r>
                      <a:r>
                        <a:rPr lang="ko-KR" altLang="en-US" dirty="0" err="1"/>
                        <a:t>말이산</a:t>
                      </a:r>
                      <a:r>
                        <a:rPr lang="ko-KR" altLang="en-US" dirty="0"/>
                        <a:t> 고분군에 박물관 앞에는 </a:t>
                      </a:r>
                      <a:r>
                        <a:rPr lang="ko-KR" altLang="en-US" dirty="0" err="1"/>
                        <a:t>피니쉬</a:t>
                      </a:r>
                      <a:r>
                        <a:rPr lang="ko-KR" altLang="en-US" dirty="0"/>
                        <a:t> 라인이 보이기 시작하고 그곳을 먼저 통과하는 사람부터</a:t>
                      </a:r>
                      <a:r>
                        <a:rPr lang="en-US" altLang="ko-KR" dirty="0"/>
                        <a:t> 1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등을 가린다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715080"/>
              </p:ext>
            </p:extLst>
          </p:nvPr>
        </p:nvGraphicFramePr>
        <p:xfrm>
          <a:off x="6970814" y="397044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인물샷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웨이스트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 err="1"/>
                        <a:t>피니쉬</a:t>
                      </a:r>
                      <a:r>
                        <a:rPr lang="ko-KR" altLang="en-US" dirty="0"/>
                        <a:t> 라인 클로즈업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 err="1"/>
                        <a:t>보상물</a:t>
                      </a:r>
                      <a:r>
                        <a:rPr lang="ko-KR" altLang="en-US" dirty="0"/>
                        <a:t> 클로즈업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4098" name="Picture 2" descr="결승선 일러스트 ai 다운로드 download goal line vector - Urbanbrush">
            <a:extLst>
              <a:ext uri="{FF2B5EF4-FFF2-40B4-BE49-F238E27FC236}">
                <a16:creationId xmlns:a16="http://schemas.microsoft.com/office/drawing/2014/main" id="{8D8D5007-F8FF-18F3-E10C-F73C72BE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11" y="1757444"/>
            <a:ext cx="4177042" cy="442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F5C79FE-1CC4-A459-71C6-E3BE9668F7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266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seen22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422020"/>
              </p:ext>
            </p:extLst>
          </p:nvPr>
        </p:nvGraphicFramePr>
        <p:xfrm>
          <a:off x="7036130" y="1472540"/>
          <a:ext cx="4536374" cy="25603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한명씩</a:t>
                      </a:r>
                      <a:r>
                        <a:rPr lang="ko-KR" altLang="en-US" dirty="0"/>
                        <a:t> 라인에 들어서고 등수가 가려지게 된다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등수에 맞게 보상을 주게 되는데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가야와 관련된 메달 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상금 </a:t>
                      </a:r>
                      <a:r>
                        <a:rPr lang="en-US" altLang="ko-KR" dirty="0"/>
                        <a:t>10</a:t>
                      </a:r>
                      <a:r>
                        <a:rPr lang="ko-KR" altLang="en-US" dirty="0"/>
                        <a:t>만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가야와 관련된 은메달 </a:t>
                      </a:r>
                      <a:r>
                        <a:rPr lang="en-US" altLang="ko-KR" dirty="0"/>
                        <a:t>, 5</a:t>
                      </a:r>
                      <a:r>
                        <a:rPr lang="ko-KR" altLang="en-US" dirty="0"/>
                        <a:t>만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3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가야와 관련된 동메달 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특산물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4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: X</a:t>
                      </a:r>
                    </a:p>
                    <a:p>
                      <a:pPr latinLnBrk="1"/>
                      <a:r>
                        <a:rPr lang="ko-KR" altLang="en-US" dirty="0"/>
                        <a:t>출연료는 개별금액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091430"/>
              </p:ext>
            </p:extLst>
          </p:nvPr>
        </p:nvGraphicFramePr>
        <p:xfrm>
          <a:off x="6970814" y="413380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메달을 </a:t>
                      </a:r>
                      <a:r>
                        <a:rPr lang="ko-KR" altLang="en-US" dirty="0" err="1"/>
                        <a:t>걸어줄땐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바스트샷을</a:t>
                      </a:r>
                      <a:r>
                        <a:rPr lang="ko-KR" altLang="en-US" dirty="0"/>
                        <a:t> 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상품 클로즈업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774CDA7C-CF5E-0EF2-4FCD-FC61F6285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038" y="1973221"/>
            <a:ext cx="3867150" cy="355282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F2B22EC8-10C9-EC59-0188-626C8F760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0949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seen23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222121"/>
              </p:ext>
            </p:extLst>
          </p:nvPr>
        </p:nvGraphicFramePr>
        <p:xfrm>
          <a:off x="7036130" y="1472540"/>
          <a:ext cx="4536374" cy="28346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마무리가 되고 각자 사람에 인터뷰를 한다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인터뷰내용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이번 여행을 하며 </a:t>
                      </a:r>
                      <a:r>
                        <a:rPr lang="ko-KR" altLang="en-US" dirty="0" err="1"/>
                        <a:t>느꼇던</a:t>
                      </a:r>
                      <a:r>
                        <a:rPr lang="ko-KR" altLang="en-US" dirty="0"/>
                        <a:t> 것 가야에 대해서 </a:t>
                      </a:r>
                      <a:r>
                        <a:rPr lang="ko-KR" altLang="en-US" dirty="0" err="1"/>
                        <a:t>어떤걸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알게되었고</a:t>
                      </a:r>
                      <a:r>
                        <a:rPr lang="ko-KR" altLang="en-US" dirty="0"/>
                        <a:t> 가야에 대한 내용 인터뷰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그렇게 </a:t>
                      </a:r>
                      <a:r>
                        <a:rPr lang="ko-KR" altLang="en-US" dirty="0" err="1"/>
                        <a:t>하루동안의</a:t>
                      </a:r>
                      <a:r>
                        <a:rPr lang="ko-KR" altLang="en-US" dirty="0"/>
                        <a:t> 재밌던 미션여행이 막을 내리게 되면서 엔딩 </a:t>
                      </a:r>
                      <a:r>
                        <a:rPr lang="ko-KR" altLang="en-US" dirty="0" err="1"/>
                        <a:t>크레딧이</a:t>
                      </a:r>
                      <a:r>
                        <a:rPr lang="ko-KR" altLang="en-US" dirty="0"/>
                        <a:t> 간소하게 나오며 끝난다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9956745"/>
              </p:ext>
            </p:extLst>
          </p:nvPr>
        </p:nvGraphicFramePr>
        <p:xfrm>
          <a:off x="7036130" y="4496217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인터뷰중에는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바스트샷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마지막에 파이팅 </a:t>
                      </a:r>
                      <a:r>
                        <a:rPr lang="ko-KR" altLang="en-US" dirty="0" err="1"/>
                        <a:t>할때에는</a:t>
                      </a:r>
                      <a:r>
                        <a:rPr lang="ko-KR" altLang="en-US" dirty="0"/>
                        <a:t> 클로즈업부터 천천히 멀어지며 화면이 어두워지고 </a:t>
                      </a:r>
                      <a:r>
                        <a:rPr lang="ko-KR" altLang="en-US" dirty="0" err="1"/>
                        <a:t>엔딩크레딧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5122" name="Picture 2" descr="드론 없이 공중촬영/부감샷(촬영)을 하는 방법 '버디(Birdie)'">
            <a:extLst>
              <a:ext uri="{FF2B5EF4-FFF2-40B4-BE49-F238E27FC236}">
                <a16:creationId xmlns:a16="http://schemas.microsoft.com/office/drawing/2014/main" id="{4B5F5814-A061-72C1-E39A-014916322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6276"/>
            <a:ext cx="4866656" cy="4866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8856809-6D30-3374-5E18-CC5EA64E1E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788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D8E5B74-C8FD-6606-8706-5FA67A1B9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677" y="-895321"/>
            <a:ext cx="9575318" cy="957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978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1238</Words>
  <Application>Microsoft Office PowerPoint</Application>
  <PresentationFormat>와이드스크린</PresentationFormat>
  <Paragraphs>224</Paragraphs>
  <Slides>29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3" baseType="lpstr">
      <vt:lpstr>맑은 고딕</vt:lpstr>
      <vt:lpstr>Arial</vt:lpstr>
      <vt:lpstr>Open Sans</vt:lpstr>
      <vt:lpstr>Office 테마</vt:lpstr>
      <vt:lpstr>팀 이름 무(無)답</vt:lpstr>
      <vt:lpstr>팀원 소개</vt:lpstr>
      <vt:lpstr>Title</vt:lpstr>
      <vt:lpstr>intro</vt:lpstr>
      <vt:lpstr>seen1</vt:lpstr>
      <vt:lpstr>seen2</vt:lpstr>
      <vt:lpstr>seen3</vt:lpstr>
      <vt:lpstr>seen4</vt:lpstr>
      <vt:lpstr>seen5</vt:lpstr>
      <vt:lpstr>seen6</vt:lpstr>
      <vt:lpstr>문제 종류</vt:lpstr>
      <vt:lpstr>seen7</vt:lpstr>
      <vt:lpstr>seen8</vt:lpstr>
      <vt:lpstr>seen9</vt:lpstr>
      <vt:lpstr>seen10</vt:lpstr>
      <vt:lpstr>seen11</vt:lpstr>
      <vt:lpstr>seen12</vt:lpstr>
      <vt:lpstr>Seen13</vt:lpstr>
      <vt:lpstr>seen14</vt:lpstr>
      <vt:lpstr>seen15</vt:lpstr>
      <vt:lpstr>seen16</vt:lpstr>
      <vt:lpstr>seen17</vt:lpstr>
      <vt:lpstr>seen18</vt:lpstr>
      <vt:lpstr>seen19</vt:lpstr>
      <vt:lpstr>seen20</vt:lpstr>
      <vt:lpstr>seen21</vt:lpstr>
      <vt:lpstr>seen22</vt:lpstr>
      <vt:lpstr>seen23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USER</dc:creator>
  <cp:lastModifiedBy>USER</cp:lastModifiedBy>
  <cp:revision>7</cp:revision>
  <dcterms:created xsi:type="dcterms:W3CDTF">2023-03-30T00:33:24Z</dcterms:created>
  <dcterms:modified xsi:type="dcterms:W3CDTF">2023-05-04T01:21:53Z</dcterms:modified>
</cp:coreProperties>
</file>