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4" r:id="rId2"/>
    <p:sldId id="277" r:id="rId3"/>
    <p:sldId id="256" r:id="rId4"/>
    <p:sldId id="265" r:id="rId5"/>
    <p:sldId id="282" r:id="rId6"/>
    <p:sldId id="279" r:id="rId7"/>
    <p:sldId id="280" r:id="rId8"/>
    <p:sldId id="283" r:id="rId9"/>
    <p:sldId id="285" r:id="rId10"/>
    <p:sldId id="286" r:id="rId11"/>
    <p:sldId id="287" r:id="rId12"/>
    <p:sldId id="288" r:id="rId13"/>
    <p:sldId id="293" r:id="rId14"/>
    <p:sldId id="294" r:id="rId15"/>
    <p:sldId id="289" r:id="rId16"/>
    <p:sldId id="290" r:id="rId17"/>
    <p:sldId id="291" r:id="rId18"/>
    <p:sldId id="292" r:id="rId19"/>
    <p:sldId id="272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6T02:24:33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7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490F4B4-A53B-A094-E2F9-AFFD8B408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2" y="1663297"/>
            <a:ext cx="10949895" cy="35314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1EF27B-EE03-55E1-4FAD-2344AE8022E3}"/>
              </a:ext>
            </a:extLst>
          </p:cNvPr>
          <p:cNvSpPr txBox="1"/>
          <p:nvPr/>
        </p:nvSpPr>
        <p:spPr>
          <a:xfrm>
            <a:off x="290852" y="296332"/>
            <a:ext cx="34514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팀 로고</a:t>
            </a:r>
          </a:p>
        </p:txBody>
      </p:sp>
    </p:spTree>
    <p:extLst>
      <p:ext uri="{BB962C8B-B14F-4D97-AF65-F5344CB8AC3E}">
        <p14:creationId xmlns:p14="http://schemas.microsoft.com/office/powerpoint/2010/main" val="796528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618765" y="2490017"/>
            <a:ext cx="6094602" cy="445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제작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23.05.15 ~ 23.07.04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 Pre production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05-15 ~ 06-15 (1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달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 허가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모델 섭외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소품 확보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스토리보드 작성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en-US" altLang="ko-KR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staff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구성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Production 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):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06-16 ~ 06-21 (5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녹음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피드백 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Post production 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en-US" altLang="ko-KR" sz="1000" kern="0" spc="-1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06-21 ~ 07-04 (2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색 보정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(4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CG, VFX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작업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(5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</a:t>
            </a:r>
            <a:r>
              <a:rPr lang="en-US" altLang="ko-KR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SFX</a:t>
            </a:r>
            <a:r>
              <a:rPr lang="ko-KR" altLang="en-US" sz="1000" kern="0" spc="-1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작업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피드백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후 수정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(3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업로드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23.07.05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분량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분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장르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 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홍보 및 소개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박기영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사용 장비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소니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A7c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렌즈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24-105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⊙ 소니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0000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렌즈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짐벌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dirty="0" err="1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로닌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RS3 (mini)</a:t>
            </a:r>
          </a:p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최석종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사용 프로그램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프리미어 프로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애프터 이펙트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 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박기영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accent1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＃</a:t>
            </a:r>
            <a:r>
              <a:rPr lang="en-US" altLang="ko-KR" sz="1800" b="1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Preproduction</a:t>
            </a:r>
            <a:endParaRPr lang="ko-KR" altLang="en-US" b="1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223A15-E89F-18D5-3C4A-D4FD1BC30475}"/>
              </a:ext>
            </a:extLst>
          </p:cNvPr>
          <p:cNvSpPr txBox="1"/>
          <p:nvPr/>
        </p:nvSpPr>
        <p:spPr>
          <a:xfrm>
            <a:off x="618765" y="918380"/>
            <a:ext cx="6094602" cy="1912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기획의도</a:t>
            </a:r>
            <a:endParaRPr lang="en-US" altLang="ko-KR" sz="1000" b="1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- 000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체험활동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000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볼거리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000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테마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대구를 대표하는 과학관 중 하나인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‘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＇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호기심 넘치는 아이들이 좋아하는 이 곳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유익한 과학정보들로 부모님도 좋아하는 이 곳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창의융합교육원을 소개합니다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14:cNvPr>
              <p14:cNvContentPartPr/>
              <p14:nvPr/>
            </p14:nvContentPartPr>
            <p14:xfrm>
              <a:off x="3548417" y="-1284583"/>
              <a:ext cx="360" cy="36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39777" y="-1293583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4B8D966F-067C-3EC5-7069-F3934D75045B}"/>
              </a:ext>
            </a:extLst>
          </p:cNvPr>
          <p:cNvSpPr txBox="1"/>
          <p:nvPr/>
        </p:nvSpPr>
        <p:spPr>
          <a:xfrm>
            <a:off x="4192552" y="918012"/>
            <a:ext cx="6094602" cy="1219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제작배경</a:t>
            </a:r>
            <a:endParaRPr lang="en-US" altLang="ko-KR" sz="1000" b="1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과학관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박물관 소개 영상이라고 함은 대부분 지루한 소개영상을 생각합니다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하지만 잔잔한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브금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대신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배경음악을 사용하여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</a:t>
            </a:r>
            <a:r>
              <a:rPr lang="en-US" altLang="ko-KR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: Power Train )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짧은 시간 내에 과학관 전체를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임팩트있게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소개하는 영상을 제작하고자 하는 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바램입니다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endParaRPr lang="ko-KR" altLang="en-US" sz="10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60F782-C1B2-5DFF-64E4-2A46CC95E10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001" name="그룹 1001"/>
          <p:cNvGrpSpPr/>
          <p:nvPr/>
        </p:nvGrpSpPr>
        <p:grpSpPr>
          <a:xfrm>
            <a:off x="660317" y="3689796"/>
            <a:ext cx="1584663" cy="1584663"/>
            <a:chOff x="990476" y="5534694"/>
            <a:chExt cx="2376994" cy="237699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0476" y="5534694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60317" y="1028617"/>
            <a:ext cx="1584663" cy="1584663"/>
            <a:chOff x="990476" y="1542925"/>
            <a:chExt cx="2376994" cy="237699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0476" y="1542925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668481" y="1028617"/>
            <a:ext cx="1584663" cy="1584663"/>
            <a:chOff x="10002721" y="1542925"/>
            <a:chExt cx="2376994" cy="237699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02721" y="1542925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668481" y="4114339"/>
            <a:ext cx="1584663" cy="1584663"/>
            <a:chOff x="10002721" y="5534694"/>
            <a:chExt cx="2376994" cy="237699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02721" y="5534694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01588" y="3416667"/>
            <a:ext cx="5587301" cy="23809"/>
            <a:chOff x="4952381" y="5125000"/>
            <a:chExt cx="8380952" cy="3571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5400000">
              <a:off x="4952381" y="5125000"/>
              <a:ext cx="8380952" cy="3571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60318" y="3428572"/>
            <a:ext cx="4825397" cy="23809"/>
            <a:chOff x="990476" y="5142857"/>
            <a:chExt cx="7238095" cy="3571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0476" y="5142857"/>
              <a:ext cx="7238095" cy="357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68481" y="3428572"/>
            <a:ext cx="4825397" cy="23809"/>
            <a:chOff x="10002721" y="5142857"/>
            <a:chExt cx="7238095" cy="3571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02721" y="5142857"/>
              <a:ext cx="7238095" cy="35714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2594102" y="1328548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조장:안성만</a:t>
            </a:r>
            <a:endParaRPr lang="en-US" sz="1200" dirty="0"/>
          </a:p>
        </p:txBody>
      </p:sp>
      <p:sp>
        <p:nvSpPr>
          <p:cNvPr id="25" name="Object 25"/>
          <p:cNvSpPr txBox="1"/>
          <p:nvPr/>
        </p:nvSpPr>
        <p:spPr>
          <a:xfrm>
            <a:off x="2594101" y="1971177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26" name="Object 26"/>
          <p:cNvSpPr txBox="1"/>
          <p:nvPr/>
        </p:nvSpPr>
        <p:spPr>
          <a:xfrm>
            <a:off x="2594102" y="3989727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팀원:이경민</a:t>
            </a:r>
            <a:endParaRPr lang="en-US" sz="1200" dirty="0"/>
          </a:p>
        </p:txBody>
      </p:sp>
      <p:sp>
        <p:nvSpPr>
          <p:cNvPr id="27" name="Object 27"/>
          <p:cNvSpPr txBox="1"/>
          <p:nvPr/>
        </p:nvSpPr>
        <p:spPr>
          <a:xfrm>
            <a:off x="2594101" y="4632356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28" name="Object 28"/>
          <p:cNvSpPr txBox="1"/>
          <p:nvPr/>
        </p:nvSpPr>
        <p:spPr>
          <a:xfrm>
            <a:off x="8602283" y="1180998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팀원:최석종</a:t>
            </a:r>
            <a:endParaRPr lang="en-US" sz="1200" dirty="0"/>
          </a:p>
        </p:txBody>
      </p:sp>
      <p:sp>
        <p:nvSpPr>
          <p:cNvPr id="29" name="Object 29"/>
          <p:cNvSpPr txBox="1"/>
          <p:nvPr/>
        </p:nvSpPr>
        <p:spPr>
          <a:xfrm>
            <a:off x="8602265" y="1823628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30" name="Object 30"/>
          <p:cNvSpPr txBox="1"/>
          <p:nvPr/>
        </p:nvSpPr>
        <p:spPr>
          <a:xfrm>
            <a:off x="8580496" y="3989727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팀원:박기영</a:t>
            </a:r>
            <a:endParaRPr lang="en-US" sz="1200" dirty="0"/>
          </a:p>
        </p:txBody>
      </p:sp>
      <p:sp>
        <p:nvSpPr>
          <p:cNvPr id="31" name="Object 31"/>
          <p:cNvSpPr txBox="1"/>
          <p:nvPr/>
        </p:nvSpPr>
        <p:spPr>
          <a:xfrm>
            <a:off x="8580524" y="4632356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pic>
        <p:nvPicPr>
          <p:cNvPr id="5" name="Picture 2" descr="교육장 사진">
            <a:extLst>
              <a:ext uri="{FF2B5EF4-FFF2-40B4-BE49-F238E27FC236}">
                <a16:creationId xmlns:a16="http://schemas.microsoft.com/office/drawing/2014/main" id="{1D8A2B71-D4D0-CA54-1EDC-43884E390F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851858" y="951402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교육장 사진">
            <a:extLst>
              <a:ext uri="{FF2B5EF4-FFF2-40B4-BE49-F238E27FC236}">
                <a16:creationId xmlns:a16="http://schemas.microsoft.com/office/drawing/2014/main" id="{D3FA8366-9627-1F05-F790-627D225290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6860022" y="871973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교육장 사진">
            <a:extLst>
              <a:ext uri="{FF2B5EF4-FFF2-40B4-BE49-F238E27FC236}">
                <a16:creationId xmlns:a16="http://schemas.microsoft.com/office/drawing/2014/main" id="{7388D791-6278-BE55-B146-63DE62498B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6860022" y="4088077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교육장 사진">
            <a:extLst>
              <a:ext uri="{FF2B5EF4-FFF2-40B4-BE49-F238E27FC236}">
                <a16:creationId xmlns:a16="http://schemas.microsoft.com/office/drawing/2014/main" id="{896CBD6B-F7AF-1B82-2A03-69E6721105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851858" y="3897918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18AFC8-BE47-32F3-B0AB-738C760DB4C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accent1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＃</a:t>
            </a:r>
            <a:r>
              <a:rPr lang="en-US" altLang="ko-KR" dirty="0"/>
              <a:t>Introduce</a:t>
            </a:r>
            <a:endParaRPr lang="ko-KR" altLang="en-US" b="1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/>
          </a:bodyPr>
          <a:lstStyle/>
          <a:p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49" y="6064171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FF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00:00 ~ 00:06</a:t>
            </a:r>
            <a:endParaRPr lang="ko-KR" altLang="en-US" sz="1500" dirty="0">
              <a:solidFill>
                <a:srgbClr val="FF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 소개영상</a:t>
            </a:r>
          </a:p>
        </p:txBody>
      </p:sp>
      <p:pic>
        <p:nvPicPr>
          <p:cNvPr id="1026" name="Picture 2" descr="사진">
            <a:extLst>
              <a:ext uri="{FF2B5EF4-FFF2-40B4-BE49-F238E27FC236}">
                <a16:creationId xmlns:a16="http://schemas.microsoft.com/office/drawing/2014/main" id="{F128AB4B-F9FB-9908-FDF6-B89DDF397D3F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29" y="1231358"/>
            <a:ext cx="6172200" cy="462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5754DD2-300E-74DC-8E63-902BC72EDA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1231358"/>
            <a:ext cx="1850441" cy="525915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8B900626-ADE7-47D3-4A9E-C95D737F7CC6}"/>
              </a:ext>
            </a:extLst>
          </p:cNvPr>
          <p:cNvSpPr/>
          <p:nvPr/>
        </p:nvSpPr>
        <p:spPr>
          <a:xfrm rot="13306268">
            <a:off x="3833446" y="4641713"/>
            <a:ext cx="674077" cy="439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A74CD4-78FD-B744-A9DE-CC21D35CC832}"/>
              </a:ext>
            </a:extLst>
          </p:cNvPr>
          <p:cNvSpPr txBox="1"/>
          <p:nvPr/>
        </p:nvSpPr>
        <p:spPr>
          <a:xfrm>
            <a:off x="7400810" y="1535597"/>
            <a:ext cx="42234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과학관 전체적 외관을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 서서히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Zoom-In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하여 보여주고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Eye-angle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기법으로 계단을 통해 과학관 내부로 들어가면서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화면이 흐린 하얀색으로 덮인다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 상단에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‘DICCE’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로고가 영상 시작 부분 부터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되어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고정된다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821583-83E4-C966-B6B3-EEAC98B81D34}"/>
              </a:ext>
            </a:extLst>
          </p:cNvPr>
          <p:cNvSpPr txBox="1"/>
          <p:nvPr/>
        </p:nvSpPr>
        <p:spPr>
          <a:xfrm>
            <a:off x="7770092" y="4737445"/>
            <a:ext cx="422342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DICCE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 창의융합교육원 로고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3DEAE2A-E3AB-C242-1200-F83C2B38B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146" y="1529080"/>
            <a:ext cx="6063789" cy="3667637"/>
          </a:xfrm>
          <a:prstGeom prst="rect">
            <a:avLst/>
          </a:prstGeom>
        </p:spPr>
      </p:pic>
      <p:sp>
        <p:nvSpPr>
          <p:cNvPr id="3" name="텍스트 개체 틀 3">
            <a:extLst>
              <a:ext uri="{FF2B5EF4-FFF2-40B4-BE49-F238E27FC236}">
                <a16:creationId xmlns:a16="http://schemas.microsoft.com/office/drawing/2014/main" id="{B23DBF37-76CB-815D-934B-8EB6FE3E3D4F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Power train</a:t>
            </a:r>
            <a:endParaRPr lang="ko-KR" altLang="en-US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D23902-39E7-1B29-8C90-09898FDC18E4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생명의 나무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지구본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쓰나미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숲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F2F683-9502-C109-3701-A8A29F74F780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1 )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C8CE83F0-C823-B9ED-CA11-CFB5978BBA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A6064268-6B1B-165C-AD1E-DBD7400820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4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1373F12-AAA3-D3E1-1FE2-81D654078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586" y="1364562"/>
            <a:ext cx="2495898" cy="180047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3890ECB-857B-C635-FE29-1C68B343B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949" y="1364562"/>
            <a:ext cx="2495897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8E1013D-E04B-4CA0-040A-AF3AE2B0A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351" y="3543762"/>
            <a:ext cx="2495897" cy="1762371"/>
          </a:xfrm>
          <a:prstGeom prst="rect">
            <a:avLst/>
          </a:prstGeom>
        </p:spPr>
      </p:pic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B8768A88-2AE6-7DEC-0D68-D87384BE4006}"/>
              </a:ext>
            </a:extLst>
          </p:cNvPr>
          <p:cNvSpPr/>
          <p:nvPr/>
        </p:nvSpPr>
        <p:spPr>
          <a:xfrm>
            <a:off x="3850395" y="2175831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CAD746E1-E2DB-D885-B520-E339586D2036}"/>
              </a:ext>
            </a:extLst>
          </p:cNvPr>
          <p:cNvSpPr/>
          <p:nvPr/>
        </p:nvSpPr>
        <p:spPr>
          <a:xfrm rot="8031350">
            <a:off x="4140795" y="3258080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F299AA-AD1A-1723-9D72-18DBF106D65F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생명의 나무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지구본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쓰나미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숲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E3934DD-F5B8-1EE1-9F07-9D52870AD0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5779" y="3030206"/>
            <a:ext cx="521272" cy="134832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DF4A9D5-4C81-5DEE-18A5-162596FA52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3949" y="3009484"/>
            <a:ext cx="521272" cy="13483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AA3B095-44D7-7301-AFBB-F1DBD1024B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6351" y="5164285"/>
            <a:ext cx="521272" cy="13483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770AA23-A0DE-CD2B-A76C-4577D66CF0FC}"/>
              </a:ext>
            </a:extLst>
          </p:cNvPr>
          <p:cNvSpPr txBox="1"/>
          <p:nvPr/>
        </p:nvSpPr>
        <p:spPr>
          <a:xfrm>
            <a:off x="7478486" y="3429000"/>
            <a:ext cx="25210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좌측하단에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1 )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24305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1A0FEF9-83A6-2120-CE06-5D0D7D69F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516" y="1620812"/>
            <a:ext cx="6152228" cy="34965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F40B65-0067-4C5E-DE95-D4706551FF7E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봅슬레이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사이클로이드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원심력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원소기호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86F4CA-A736-D69F-4907-79651487F56E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2 )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87C9929-29DC-331F-E20D-A41057F42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7ED873E-2EA3-46AD-B7B5-0454939D9A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967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12CC1DC-1676-E57D-3F94-4D6DF243C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91" y="1169215"/>
            <a:ext cx="2476846" cy="174331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E81B1DB-6C47-D972-FC5A-8E45A57E0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311" y="1169215"/>
            <a:ext cx="2467319" cy="179095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8C481DF-3C7E-7702-3B21-AEC39D652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691" y="3500049"/>
            <a:ext cx="2476846" cy="175284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E66EEE4-D923-D05B-B75A-599434E31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0311" y="3500049"/>
            <a:ext cx="2514951" cy="1800476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1DDC69DC-9811-BF58-65BC-D28EDCEE8E66}"/>
              </a:ext>
            </a:extLst>
          </p:cNvPr>
          <p:cNvSpPr/>
          <p:nvPr/>
        </p:nvSpPr>
        <p:spPr>
          <a:xfrm>
            <a:off x="3664028" y="1938969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210002FC-ACFD-5F55-F075-5ADB401AD0FF}"/>
              </a:ext>
            </a:extLst>
          </p:cNvPr>
          <p:cNvSpPr/>
          <p:nvPr/>
        </p:nvSpPr>
        <p:spPr>
          <a:xfrm rot="5400000">
            <a:off x="5231634" y="3043256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E2A97B0F-CEE2-046B-B475-719B2F5E82AE}"/>
              </a:ext>
            </a:extLst>
          </p:cNvPr>
          <p:cNvSpPr/>
          <p:nvPr/>
        </p:nvSpPr>
        <p:spPr>
          <a:xfrm rot="10800000">
            <a:off x="3647588" y="4208464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A77F17-1606-E4A3-C327-9AD4A7309204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봅슬레이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사이클로이드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원심력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원소기호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FF56BC-BD5E-C025-D15D-71FC1A72077E}"/>
              </a:ext>
            </a:extLst>
          </p:cNvPr>
          <p:cNvSpPr txBox="1"/>
          <p:nvPr/>
        </p:nvSpPr>
        <p:spPr>
          <a:xfrm>
            <a:off x="7478486" y="3429000"/>
            <a:ext cx="25210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좌측하단에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2 )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6005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1026" name="Picture 2" descr="3전시관 안내도 - 1, 2, 3, 4">
            <a:extLst>
              <a:ext uri="{FF2B5EF4-FFF2-40B4-BE49-F238E27FC236}">
                <a16:creationId xmlns:a16="http://schemas.microsoft.com/office/drawing/2014/main" id="{FD43DA54-C219-5E10-0095-DDA67B237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83" y="948044"/>
            <a:ext cx="6735233" cy="491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0AAFC-158D-1E2D-7BF5-0821A308CCC4}"/>
              </a:ext>
            </a:extLst>
          </p:cNvPr>
          <p:cNvSpPr txBox="1"/>
          <p:nvPr/>
        </p:nvSpPr>
        <p:spPr>
          <a:xfrm>
            <a:off x="7400810" y="1535597"/>
            <a:ext cx="42234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플라즈마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풍차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전력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타임 슬라이스</a:t>
            </a:r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CEE479-0144-180C-1002-A46644975C1B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3 )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8D1EECE-5C98-BE66-7459-2836DB1031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659B0C1-6004-F304-B26F-EA6887CAF4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33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D3F64EE-069B-E6C5-D12F-99A2DC555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598" y="1123830"/>
            <a:ext cx="2534004" cy="171473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D227DFF-4FA9-90CC-C6E3-F3E2B97FA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4584" y="1123830"/>
            <a:ext cx="2495898" cy="17718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13E48A9-B7D7-0DD1-EFC7-5FAEB5F24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756" y="3506315"/>
            <a:ext cx="2476846" cy="176237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979FB4F-CF31-DBB1-6C38-ECF6BC93C0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5057" y="3472594"/>
            <a:ext cx="2505425" cy="179095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76529" y="1798288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986335" y="286346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6A55C-6836-1568-3236-7A060EABCBFA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플라즈마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풍차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전력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타임 슬라이스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30AF48-BECF-AE2F-4C9A-F98EE2744571}"/>
              </a:ext>
            </a:extLst>
          </p:cNvPr>
          <p:cNvSpPr txBox="1"/>
          <p:nvPr/>
        </p:nvSpPr>
        <p:spPr>
          <a:xfrm>
            <a:off x="7478486" y="3429000"/>
            <a:ext cx="25210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좌측하단에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3 )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8391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3074" name="Picture 2" descr="3전시관 안내도 - 1, 2, 3, 4">
            <a:extLst>
              <a:ext uri="{FF2B5EF4-FFF2-40B4-BE49-F238E27FC236}">
                <a16:creationId xmlns:a16="http://schemas.microsoft.com/office/drawing/2014/main" id="{66797765-115D-200C-8493-D20CAD9F3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42" y="966786"/>
            <a:ext cx="6421458" cy="4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68FCFF-FFE2-6E3C-AB49-942F8ED57E1D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치아 위생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인체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뇌 구조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가속력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C0592-3120-7BE8-9CBA-1532990B1511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4 )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ADEAF4C-380F-0FF5-D1E3-8AA4CF484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829" y="983500"/>
            <a:ext cx="1850441" cy="52591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A83AD54-9C5C-4344-AF93-D806F1C9A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8236" y="1254152"/>
            <a:ext cx="3607607" cy="28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79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00:15 ~ 00:49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85BF4B-0EC1-4FAA-9EAD-766B6011B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756" y="1123830"/>
            <a:ext cx="2534004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9D6A36C-A29A-240C-EF9E-984D68F8D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573" y="1123830"/>
            <a:ext cx="2505425" cy="179095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467B5B87-E8E6-F962-C80B-0A97DABE6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0573" y="3532519"/>
            <a:ext cx="2505425" cy="175284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606C9A1D-47CF-F75E-D2DE-CEBFD9BC7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756" y="3487262"/>
            <a:ext cx="2514951" cy="1781424"/>
          </a:xfrm>
          <a:prstGeom prst="rect">
            <a:avLst/>
          </a:prstGeom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986335" y="286346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76529" y="1798288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4DE559-A6F0-7E45-4CF8-D99B06580253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치아 위생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인체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뇌 구조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가속력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BAF481-3510-7ECD-35F6-3D7E5D4FF293}"/>
              </a:ext>
            </a:extLst>
          </p:cNvPr>
          <p:cNvSpPr txBox="1"/>
          <p:nvPr/>
        </p:nvSpPr>
        <p:spPr>
          <a:xfrm>
            <a:off x="7478486" y="3429000"/>
            <a:ext cx="25210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좌측하단에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전시체험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4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Exhibition experience hall 4 )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0653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01:07 ~ 01:10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6146" name="Picture 2" descr="안내도">
            <a:extLst>
              <a:ext uri="{FF2B5EF4-FFF2-40B4-BE49-F238E27FC236}">
                <a16:creationId xmlns:a16="http://schemas.microsoft.com/office/drawing/2014/main" id="{371825F3-55EE-3386-5A76-B6A34B888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765" y="1307122"/>
            <a:ext cx="4700306" cy="407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882A746-883F-3FB5-CC41-55EE7693B4A8}"/>
              </a:ext>
            </a:extLst>
          </p:cNvPr>
          <p:cNvSpPr txBox="1"/>
          <p:nvPr/>
        </p:nvSpPr>
        <p:spPr>
          <a:xfrm>
            <a:off x="7400810" y="1535597"/>
            <a:ext cx="422342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수학 체험관의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수학 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스트링 아트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모션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스케이프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vr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원형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비누막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터널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AF281F-5DEA-8FDC-69E2-6078B82EBAF8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수학 체험관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en-US" altLang="ko-KR" sz="1200" b="0" i="0" dirty="0">
                <a:solidFill>
                  <a:srgbClr val="202124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Math Experience Center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86091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모션 스케이프 이미지">
            <a:extLst>
              <a:ext uri="{FF2B5EF4-FFF2-40B4-BE49-F238E27FC236}">
                <a16:creationId xmlns:a16="http://schemas.microsoft.com/office/drawing/2014/main" id="{6158B0F1-E863-DC98-2ED2-17792ABBF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581" y="1080248"/>
            <a:ext cx="3074549" cy="227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01:10 ~ 01:20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7170" name="Picture 2" descr="스트링아트 체험존 이미지">
            <a:extLst>
              <a:ext uri="{FF2B5EF4-FFF2-40B4-BE49-F238E27FC236}">
                <a16:creationId xmlns:a16="http://schemas.microsoft.com/office/drawing/2014/main" id="{FCA45D30-0CC1-D58E-4C04-A3B538B1F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346" y="1007617"/>
            <a:ext cx="1512181" cy="246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수학 도시를 구하라(VR) 이미지">
            <a:extLst>
              <a:ext uri="{FF2B5EF4-FFF2-40B4-BE49-F238E27FC236}">
                <a16:creationId xmlns:a16="http://schemas.microsoft.com/office/drawing/2014/main" id="{7A0422D3-EE46-8D3E-7377-89BCC58C5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338" y="3652911"/>
            <a:ext cx="2967318" cy="172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원형 비누막 터널 이미지">
            <a:extLst>
              <a:ext uri="{FF2B5EF4-FFF2-40B4-BE49-F238E27FC236}">
                <a16:creationId xmlns:a16="http://schemas.microsoft.com/office/drawing/2014/main" id="{70D54311-33CB-EF7A-2660-175EEB230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326" y="3800833"/>
            <a:ext cx="2662982" cy="149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2912470" y="2076393"/>
            <a:ext cx="849793" cy="6148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866563" y="305223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24C1DC-DCB8-7779-7A16-4DB05FACEFBB}"/>
              </a:ext>
            </a:extLst>
          </p:cNvPr>
          <p:cNvSpPr txBox="1"/>
          <p:nvPr/>
        </p:nvSpPr>
        <p:spPr>
          <a:xfrm>
            <a:off x="7400810" y="1535597"/>
            <a:ext cx="422342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수학 체험관의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수학 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스트링 아트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모션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스케이프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vr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원형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비누막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터널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572174-4256-4E73-785E-E90468952842}"/>
              </a:ext>
            </a:extLst>
          </p:cNvPr>
          <p:cNvSpPr txBox="1"/>
          <p:nvPr/>
        </p:nvSpPr>
        <p:spPr>
          <a:xfrm>
            <a:off x="7478486" y="3429000"/>
            <a:ext cx="24945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좌측하단에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수학 체험관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en-US" altLang="ko-KR" sz="1200" b="0" i="0" dirty="0">
                <a:solidFill>
                  <a:srgbClr val="202124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Math Experience Center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97188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01:20 ~ 01:23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1026" name="Picture 2" descr="독도 전시관 안내도 (1층) - 1, 2">
            <a:extLst>
              <a:ext uri="{FF2B5EF4-FFF2-40B4-BE49-F238E27FC236}">
                <a16:creationId xmlns:a16="http://schemas.microsoft.com/office/drawing/2014/main" id="{2D52C7D5-B480-11CE-E7D8-84C69A466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74" y="1144150"/>
            <a:ext cx="6070251" cy="449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260328-C506-7275-4AFD-3FCC68BA8710}"/>
              </a:ext>
            </a:extLst>
          </p:cNvPr>
          <p:cNvSpPr txBox="1"/>
          <p:nvPr/>
        </p:nvSpPr>
        <p:spPr>
          <a:xfrm>
            <a:off x="7400810" y="1535597"/>
            <a:ext cx="42234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독도체험관의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가상 체험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VR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BB0E31-A4F5-B15B-1740-11825FB81538}"/>
              </a:ext>
            </a:extLst>
          </p:cNvPr>
          <p:cNvSpPr txBox="1"/>
          <p:nvPr/>
        </p:nvSpPr>
        <p:spPr>
          <a:xfrm>
            <a:off x="7478486" y="3429000"/>
            <a:ext cx="28280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 체험관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Dokdo experience Center 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3379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01:23 ~ 01:33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2050" name="Picture 2" descr="독도 가상 해양 생태 체험 사진">
            <a:extLst>
              <a:ext uri="{FF2B5EF4-FFF2-40B4-BE49-F238E27FC236}">
                <a16:creationId xmlns:a16="http://schemas.microsoft.com/office/drawing/2014/main" id="{4881DB69-4308-3FB1-74C2-4FE1DC7AF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20" y="2396899"/>
            <a:ext cx="25812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독도 VR 체험 사진">
            <a:extLst>
              <a:ext uri="{FF2B5EF4-FFF2-40B4-BE49-F238E27FC236}">
                <a16:creationId xmlns:a16="http://schemas.microsoft.com/office/drawing/2014/main" id="{B439F29E-E06B-CE79-A3BF-06A4B0472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232" y="2396899"/>
            <a:ext cx="25812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10093" y="3183444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8773C0-4981-10C8-17A3-547F2CED9125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독도체험관의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가상 체험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독도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VR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5DDB59-1948-C637-54BF-09C18739B2B4}"/>
              </a:ext>
            </a:extLst>
          </p:cNvPr>
          <p:cNvSpPr txBox="1"/>
          <p:nvPr/>
        </p:nvSpPr>
        <p:spPr>
          <a:xfrm>
            <a:off x="7478486" y="3429000"/>
            <a:ext cx="24945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좌측하단에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독도 체험관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Dokdo experience Center)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61008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indent="0">
              <a:buNone/>
            </a:pPr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01:33 ~ 01:36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6FFAA87-D8BE-7242-082E-6B41766A74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78" y="1943909"/>
            <a:ext cx="6566679" cy="35094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5411AFE-9D35-BD03-516A-9A8CE5C86DD9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SW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SW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로봇 캔버스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알고리즘체험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VR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AR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75E200-DC19-FD22-C382-ACE00471C43F}"/>
              </a:ext>
            </a:extLst>
          </p:cNvPr>
          <p:cNvSpPr txBox="1"/>
          <p:nvPr/>
        </p:nvSpPr>
        <p:spPr>
          <a:xfrm>
            <a:off x="7478486" y="3429000"/>
            <a:ext cx="28352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배치도 위 중앙에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SW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SW experience Center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2106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01:36 ~ 01:46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참고자료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https://www.dge.go.kr/dicce/cm/cntnts/cntntsView.do?mi=3029&amp;cntntsId=2292</a:t>
            </a:r>
          </a:p>
        </p:txBody>
      </p:sp>
      <p:pic>
        <p:nvPicPr>
          <p:cNvPr id="4104" name="Picture 8" descr="로봇 캔버스 이미지">
            <a:extLst>
              <a:ext uri="{FF2B5EF4-FFF2-40B4-BE49-F238E27FC236}">
                <a16:creationId xmlns:a16="http://schemas.microsoft.com/office/drawing/2014/main" id="{2C931A91-E615-9022-1015-163594519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45" y="1271387"/>
            <a:ext cx="2679837" cy="150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태블릿 PC 활용 알고리즘 체험 이미지">
            <a:extLst>
              <a:ext uri="{FF2B5EF4-FFF2-40B4-BE49-F238E27FC236}">
                <a16:creationId xmlns:a16="http://schemas.microsoft.com/office/drawing/2014/main" id="{8C6B0E5C-989D-E401-8A18-C92375334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998" y="1151729"/>
            <a:ext cx="2703132" cy="202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76529" y="1798288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4110" name="Picture 14" descr="가상현실(VR) 체험 이미지">
            <a:extLst>
              <a:ext uri="{FF2B5EF4-FFF2-40B4-BE49-F238E27FC236}">
                <a16:creationId xmlns:a16="http://schemas.microsoft.com/office/drawing/2014/main" id="{7231E142-F410-13CE-F291-BEBDF0EBE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076" y="3588617"/>
            <a:ext cx="2456340" cy="184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증강현실(AR) 체험 이미지">
            <a:extLst>
              <a:ext uri="{FF2B5EF4-FFF2-40B4-BE49-F238E27FC236}">
                <a16:creationId xmlns:a16="http://schemas.microsoft.com/office/drawing/2014/main" id="{B386529C-C8E6-49DB-B7C1-9E80E95C4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169" y="3558085"/>
            <a:ext cx="2457405" cy="184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986335" y="286346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554C9E-88EA-FAAC-AD8C-4F723C5E8D1E}"/>
              </a:ext>
            </a:extLst>
          </p:cNvPr>
          <p:cNvSpPr txBox="1"/>
          <p:nvPr/>
        </p:nvSpPr>
        <p:spPr>
          <a:xfrm>
            <a:off x="7400810" y="1535597"/>
            <a:ext cx="42234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SW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체험관의 배치도와 전체적인 모습을 배경으로 약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3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초가량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줌인하여 보여준다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  <a:b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</a:b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후 전시물들을 슬로우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퀵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모션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배속기법으로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촬영한다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파워풀한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2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싱크에 맞춰 장면전환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SW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로봇 캔버스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알고리즘체험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VR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-&gt; AR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6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E90DC6-E13F-4FDB-A0D0-CED867F2BD96}"/>
              </a:ext>
            </a:extLst>
          </p:cNvPr>
          <p:cNvSpPr txBox="1"/>
          <p:nvPr/>
        </p:nvSpPr>
        <p:spPr>
          <a:xfrm>
            <a:off x="7478486" y="3429000"/>
            <a:ext cx="24945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좌측하단에 </a:t>
            </a:r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Fade-In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으로 자막 표시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SW </a:t>
            </a:r>
            <a:r>
              <a:rPr lang="ko-KR" altLang="en-US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체험관</a:t>
            </a:r>
            <a:endParaRPr lang="en-US" altLang="ko-KR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ctr"/>
            <a:r>
              <a:rPr lang="en-US" altLang="ko-KR" sz="12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 SW experience Center)</a:t>
            </a:r>
            <a:endParaRPr lang="ko-KR" altLang="en-US" sz="1200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308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5310EBC-B0AC-F22B-A3E9-79DFF4F0B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83" y="2403988"/>
            <a:ext cx="6002233" cy="17058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7C7BEF-FBD0-AF6C-1AA7-3FC22CD3B2E8}"/>
              </a:ext>
            </a:extLst>
          </p:cNvPr>
          <p:cNvSpPr txBox="1"/>
          <p:nvPr/>
        </p:nvSpPr>
        <p:spPr>
          <a:xfrm>
            <a:off x="7576457" y="1719943"/>
            <a:ext cx="3692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Bgm</a:t>
            </a:r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 서서히 줄어들면서 로고 확대 후 </a:t>
            </a:r>
            <a:r>
              <a:rPr lang="en-US" altLang="ko-KR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L</a:t>
            </a:r>
            <a:r>
              <a:rPr lang="ko-KR" altLang="en-US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컷 편집으로 영상 끝</a:t>
            </a:r>
          </a:p>
        </p:txBody>
      </p:sp>
      <p:sp>
        <p:nvSpPr>
          <p:cNvPr id="6" name="텍스트 개체 틀 4">
            <a:extLst>
              <a:ext uri="{FF2B5EF4-FFF2-40B4-BE49-F238E27FC236}">
                <a16:creationId xmlns:a16="http://schemas.microsoft.com/office/drawing/2014/main" id="{A3F68BF2-E315-7877-71DF-6CEB5CBAC10E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00:55 ~ 00:59</a:t>
            </a:r>
            <a:endParaRPr lang="ko-KR" altLang="en-US" sz="15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346</TotalTime>
  <Words>1602</Words>
  <Application>Microsoft Office PowerPoint</Application>
  <PresentationFormat>와이드스크린</PresentationFormat>
  <Paragraphs>232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4" baseType="lpstr">
      <vt:lpstr>Malgun Gothic</vt:lpstr>
      <vt:lpstr>Noto Sans CJK KR Regular</vt:lpstr>
      <vt:lpstr>Pretendard Black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33</cp:revision>
  <dcterms:created xsi:type="dcterms:W3CDTF">2019-02-01T01:32:50Z</dcterms:created>
  <dcterms:modified xsi:type="dcterms:W3CDTF">2023-05-04T03:53:52Z</dcterms:modified>
</cp:coreProperties>
</file>